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42"/>
  </p:notesMasterIdLst>
  <p:sldIdLst>
    <p:sldId id="298" r:id="rId2"/>
    <p:sldId id="297" r:id="rId3"/>
    <p:sldId id="285" r:id="rId4"/>
    <p:sldId id="286" r:id="rId5"/>
    <p:sldId id="287" r:id="rId6"/>
    <p:sldId id="288" r:id="rId7"/>
    <p:sldId id="289" r:id="rId8"/>
    <p:sldId id="290" r:id="rId9"/>
    <p:sldId id="291" r:id="rId10"/>
    <p:sldId id="292" r:id="rId11"/>
    <p:sldId id="293" r:id="rId12"/>
    <p:sldId id="266" r:id="rId13"/>
    <p:sldId id="280" r:id="rId14"/>
    <p:sldId id="281" r:id="rId15"/>
    <p:sldId id="294" r:id="rId16"/>
    <p:sldId id="295" r:id="rId17"/>
    <p:sldId id="296" r:id="rId18"/>
    <p:sldId id="271" r:id="rId19"/>
    <p:sldId id="272" r:id="rId20"/>
    <p:sldId id="273" r:id="rId21"/>
    <p:sldId id="274" r:id="rId22"/>
    <p:sldId id="275" r:id="rId23"/>
    <p:sldId id="277" r:id="rId24"/>
    <p:sldId id="278" r:id="rId25"/>
    <p:sldId id="282" r:id="rId26"/>
    <p:sldId id="257" r:id="rId27"/>
    <p:sldId id="258" r:id="rId28"/>
    <p:sldId id="259" r:id="rId29"/>
    <p:sldId id="284" r:id="rId30"/>
    <p:sldId id="260" r:id="rId31"/>
    <p:sldId id="261" r:id="rId32"/>
    <p:sldId id="262" r:id="rId33"/>
    <p:sldId id="263" r:id="rId34"/>
    <p:sldId id="264" r:id="rId35"/>
    <p:sldId id="265" r:id="rId36"/>
    <p:sldId id="267" r:id="rId37"/>
    <p:sldId id="268" r:id="rId38"/>
    <p:sldId id="269" r:id="rId39"/>
    <p:sldId id="270" r:id="rId40"/>
    <p:sldId id="283" r:id="rId41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F1DC229-2770-47A3-A239-F22D95BD46A0}">
  <a:tblStyle styleId="{FF1DC229-2770-47A3-A239-F22D95BD46A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789"/>
    <p:restoredTop sz="94749"/>
  </p:normalViewPr>
  <p:slideViewPr>
    <p:cSldViewPr snapToGrid="0" snapToObjects="1">
      <p:cViewPr varScale="1">
        <p:scale>
          <a:sx n="91" d="100"/>
          <a:sy n="91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106906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937704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493359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944265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152788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47e154d54a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47e154d54a_1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g47e154d54a_1_1:notes"/>
          <p:cNvSpPr txBox="1">
            <a:spLocks noGrp="1"/>
          </p:cNvSpPr>
          <p:nvPr>
            <p:ph type="sldNum" idx="12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lang="en-US"/>
              <a:t>19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111414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701536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519002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9512608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120896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862144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3566215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" name="Google Shape;115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" name="Google Shape;115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2589277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3" name="Google Shape;163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8" name="Google Shape;188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8" name="Google Shape;198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34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2774510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034021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424742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843532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489447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177851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770983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stephenrdoyle.github.io/LSHTM_ParasiteGenomics/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27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emf"/><Relationship Id="rId4" Type="http://schemas.openxmlformats.org/officeDocument/2006/relationships/image" Target="../media/image38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hyperlink" Target="ftp://ftp.sanger.ac.uk/pub/resources/software/act/act.pdf" TargetMode="External"/><Relationship Id="rId4" Type="http://schemas.openxmlformats.org/officeDocument/2006/relationships/hyperlink" Target="http://www.sanger.ac.uk/science/tools/artemis-comparison-tool-act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22C27D-2D4F-0C47-9309-A91EB952B8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61181"/>
            <a:ext cx="9144000" cy="1588316"/>
          </a:xfrm>
        </p:spPr>
        <p:txBody>
          <a:bodyPr/>
          <a:lstStyle/>
          <a:p>
            <a:r>
              <a:rPr lang="en-US" dirty="0"/>
              <a:t>Parasite Genomics: Day 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51D9ECB-9D42-E340-B330-08F9605581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949297"/>
            <a:ext cx="9144000" cy="1655762"/>
          </a:xfrm>
        </p:spPr>
        <p:txBody>
          <a:bodyPr/>
          <a:lstStyle/>
          <a:p>
            <a:r>
              <a:rPr lang="en-US" sz="2800" b="1" dirty="0"/>
              <a:t>Steve Doyle &amp; Adam Reid</a:t>
            </a:r>
            <a:endParaRPr lang="en-US" sz="2800" dirty="0"/>
          </a:p>
          <a:p>
            <a:r>
              <a:rPr lang="en-US" sz="2800" dirty="0"/>
              <a:t>Wellcome Sanger Institute / LSHTM</a:t>
            </a:r>
          </a:p>
          <a:p>
            <a:endParaRPr lang="en-US" sz="2800" dirty="0"/>
          </a:p>
          <a:p>
            <a:r>
              <a:rPr lang="en-US" sz="2800" dirty="0"/>
              <a:t>LSHTM Pathogen Genomics 2021 (virtual)</a:t>
            </a:r>
          </a:p>
          <a:p>
            <a:r>
              <a:rPr lang="en-US" sz="2800" dirty="0"/>
              <a:t>Friday 23</a:t>
            </a:r>
            <a:r>
              <a:rPr lang="en-US" sz="2800" baseline="30000" dirty="0"/>
              <a:t>rd</a:t>
            </a:r>
            <a:r>
              <a:rPr lang="en-US" sz="2800" dirty="0"/>
              <a:t> April 2021</a:t>
            </a:r>
          </a:p>
        </p:txBody>
      </p:sp>
    </p:spTree>
    <p:extLst>
      <p:ext uri="{BB962C8B-B14F-4D97-AF65-F5344CB8AC3E}">
        <p14:creationId xmlns:p14="http://schemas.microsoft.com/office/powerpoint/2010/main" val="9459843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0"/>
          <p:cNvSpPr txBox="1">
            <a:spLocks noGrp="1"/>
          </p:cNvSpPr>
          <p:nvPr>
            <p:ph type="body" idx="1"/>
          </p:nvPr>
        </p:nvSpPr>
        <p:spPr>
          <a:xfrm>
            <a:off x="1266092" y="1268412"/>
            <a:ext cx="9594166" cy="4114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342900" indent="-34290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800"/>
              <a:buFont typeface="Calibri"/>
              <a:buChar char="•"/>
            </a:pPr>
            <a:r>
              <a:rPr lang="en-US" sz="24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The program</a:t>
            </a:r>
            <a:endParaRPr sz="2400" dirty="0"/>
          </a:p>
          <a:p>
            <a:pPr marL="742950" lvl="1" indent="-285750">
              <a:lnSpc>
                <a:spcPct val="100000"/>
              </a:lnSpc>
              <a:spcBef>
                <a:spcPts val="480"/>
              </a:spcBef>
              <a:buClr>
                <a:schemeClr val="dk1"/>
              </a:buClr>
              <a:buSzPts val="2400"/>
              <a:buFont typeface="Calibri"/>
              <a:buChar char="–"/>
            </a:pPr>
            <a:r>
              <a:rPr lang="en-US" sz="20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Local install (currently on your VM desktop) or on the web (as described in your manual)</a:t>
            </a:r>
            <a:endParaRPr sz="2000" dirty="0"/>
          </a:p>
          <a:p>
            <a:pPr marL="742950" lvl="1" indent="-285750">
              <a:lnSpc>
                <a:spcPct val="100000"/>
              </a:lnSpc>
              <a:spcBef>
                <a:spcPts val="480"/>
              </a:spcBef>
              <a:buClr>
                <a:schemeClr val="dk1"/>
              </a:buClr>
              <a:buSzPts val="2400"/>
              <a:buNone/>
            </a:pPr>
            <a:endParaRPr dirty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  <a:p>
            <a:pPr marL="342900" indent="-342900">
              <a:lnSpc>
                <a:spcPct val="100000"/>
              </a:lnSpc>
              <a:spcBef>
                <a:spcPts val="480"/>
              </a:spcBef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sz="24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Two or more files containing sequence information</a:t>
            </a:r>
            <a:endParaRPr sz="2400" dirty="0"/>
          </a:p>
          <a:p>
            <a:pPr marL="742950" lvl="1" indent="-285750">
              <a:lnSpc>
                <a:spcPct val="100000"/>
              </a:lnSpc>
              <a:spcBef>
                <a:spcPts val="400"/>
              </a:spcBef>
              <a:buClr>
                <a:schemeClr val="dk1"/>
              </a:buClr>
              <a:buSzPts val="2000"/>
              <a:buFont typeface="Calibri"/>
              <a:buChar char="–"/>
            </a:pPr>
            <a:r>
              <a:rPr lang="en-US" sz="20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Format: </a:t>
            </a:r>
            <a:r>
              <a:rPr lang="en-US" sz="2000" dirty="0" err="1">
                <a:solidFill>
                  <a:schemeClr val="dk1"/>
                </a:solidFill>
                <a:ea typeface="Calibri"/>
                <a:cs typeface="Calibri"/>
                <a:sym typeface="Calibri"/>
              </a:rPr>
              <a:t>Fasta</a:t>
            </a:r>
            <a:r>
              <a:rPr lang="en-US" sz="20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, EMBL, </a:t>
            </a:r>
            <a:r>
              <a:rPr lang="en-US" sz="2000" dirty="0" err="1">
                <a:solidFill>
                  <a:schemeClr val="dk1"/>
                </a:solidFill>
                <a:ea typeface="Calibri"/>
                <a:cs typeface="Calibri"/>
                <a:sym typeface="Calibri"/>
              </a:rPr>
              <a:t>Genbank</a:t>
            </a:r>
            <a:endParaRPr sz="2000" dirty="0"/>
          </a:p>
          <a:p>
            <a:pPr marL="342900" indent="-190500">
              <a:lnSpc>
                <a:spcPct val="100000"/>
              </a:lnSpc>
              <a:spcBef>
                <a:spcPts val="480"/>
              </a:spcBef>
              <a:buClr>
                <a:schemeClr val="dk1"/>
              </a:buClr>
              <a:buSzPts val="2400"/>
              <a:buNone/>
            </a:pPr>
            <a:endParaRPr sz="2400" dirty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  <a:p>
            <a:pPr marL="342900" indent="-342900">
              <a:lnSpc>
                <a:spcPct val="100000"/>
              </a:lnSpc>
              <a:spcBef>
                <a:spcPts val="480"/>
              </a:spcBef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sz="2400" b="1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Output from a comparative analysis of those sequence files</a:t>
            </a:r>
            <a:endParaRPr sz="2400" dirty="0"/>
          </a:p>
          <a:p>
            <a:pPr marL="742950" lvl="1" indent="-285750">
              <a:lnSpc>
                <a:spcPct val="100000"/>
              </a:lnSpc>
              <a:spcBef>
                <a:spcPts val="400"/>
              </a:spcBef>
              <a:buClr>
                <a:schemeClr val="dk1"/>
              </a:buClr>
              <a:buSzPts val="2000"/>
              <a:buFont typeface="Calibri"/>
              <a:buChar char="–"/>
            </a:pPr>
            <a:r>
              <a:rPr lang="en-US" sz="20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Format: BLAST, mummer, VCF</a:t>
            </a:r>
            <a:endParaRPr sz="2000" dirty="0"/>
          </a:p>
          <a:p>
            <a:pPr marL="342900" indent="-190500">
              <a:lnSpc>
                <a:spcPct val="100000"/>
              </a:lnSpc>
              <a:spcBef>
                <a:spcPts val="480"/>
              </a:spcBef>
              <a:buClr>
                <a:schemeClr val="dk1"/>
              </a:buClr>
              <a:buSzPts val="2400"/>
              <a:buNone/>
            </a:pPr>
            <a:endParaRPr sz="2400" dirty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  <a:p>
            <a:pPr marL="342900" indent="-342900">
              <a:lnSpc>
                <a:spcPct val="100000"/>
              </a:lnSpc>
              <a:spcBef>
                <a:spcPts val="480"/>
              </a:spcBef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sz="24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Optional: Additional metadata</a:t>
            </a:r>
            <a:endParaRPr sz="2400" dirty="0"/>
          </a:p>
          <a:p>
            <a:pPr marL="742950" lvl="1" indent="-285750">
              <a:lnSpc>
                <a:spcPct val="100000"/>
              </a:lnSpc>
              <a:spcBef>
                <a:spcPts val="400"/>
              </a:spcBef>
              <a:buClr>
                <a:schemeClr val="dk1"/>
              </a:buClr>
              <a:buSzPts val="2000"/>
              <a:buFont typeface="Calibri"/>
              <a:buChar char="–"/>
            </a:pPr>
            <a:r>
              <a:rPr lang="en-US" sz="20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Format: GFF, EMBL</a:t>
            </a:r>
            <a:endParaRPr sz="2000" dirty="0"/>
          </a:p>
        </p:txBody>
      </p:sp>
      <p:sp>
        <p:nvSpPr>
          <p:cNvPr id="4" name="Google Shape;110;p15">
            <a:extLst>
              <a:ext uri="{FF2B5EF4-FFF2-40B4-BE49-F238E27FC236}">
                <a16:creationId xmlns:a16="http://schemas.microsoft.com/office/drawing/2014/main" id="{E8BC432D-CC78-EE4F-8C25-FCF8E909F698}"/>
              </a:ext>
            </a:extLst>
          </p:cNvPr>
          <p:cNvSpPr txBox="1"/>
          <p:nvPr/>
        </p:nvSpPr>
        <p:spPr>
          <a:xfrm>
            <a:off x="0" y="0"/>
            <a:ext cx="12192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chemeClr val="dk2"/>
              </a:buClr>
              <a:buSzPts val="4400"/>
            </a:pPr>
            <a:r>
              <a:rPr lang="en-US" sz="3600" dirty="0">
                <a:latin typeface="Calibri"/>
                <a:ea typeface="Calibri"/>
                <a:cs typeface="Calibri"/>
                <a:sym typeface="Calibri"/>
              </a:rPr>
              <a:t>    What do you need to run ACT?</a:t>
            </a:r>
            <a:endParaRPr sz="3600" dirty="0"/>
          </a:p>
        </p:txBody>
      </p:sp>
    </p:spTree>
    <p:extLst>
      <p:ext uri="{BB962C8B-B14F-4D97-AF65-F5344CB8AC3E}">
        <p14:creationId xmlns:p14="http://schemas.microsoft.com/office/powerpoint/2010/main" val="37852748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21" descr="GENEPR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11451" y="1628776"/>
            <a:ext cx="6600825" cy="3959225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1"/>
          <p:cNvSpPr/>
          <p:nvPr/>
        </p:nvSpPr>
        <p:spPr>
          <a:xfrm>
            <a:off x="2424113" y="1628776"/>
            <a:ext cx="142875" cy="936625"/>
          </a:xfrm>
          <a:prstGeom prst="leftBrace">
            <a:avLst>
              <a:gd name="adj1" fmla="val 277"/>
              <a:gd name="adj2" fmla="val 50000"/>
            </a:avLst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63500" dist="20000" dir="5400000">
              <a:srgbClr val="808080">
                <a:alpha val="3764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2" name="Google Shape;152;p21"/>
          <p:cNvSpPr/>
          <p:nvPr/>
        </p:nvSpPr>
        <p:spPr>
          <a:xfrm>
            <a:off x="2424113" y="4652963"/>
            <a:ext cx="142875" cy="936625"/>
          </a:xfrm>
          <a:prstGeom prst="leftBrace">
            <a:avLst>
              <a:gd name="adj1" fmla="val 277"/>
              <a:gd name="adj2" fmla="val 50000"/>
            </a:avLst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63500" dist="20000" dir="5400000">
              <a:srgbClr val="808080">
                <a:alpha val="3764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3" name="Google Shape;153;p21"/>
          <p:cNvSpPr txBox="1"/>
          <p:nvPr/>
        </p:nvSpPr>
        <p:spPr>
          <a:xfrm>
            <a:off x="829561" y="1844675"/>
            <a:ext cx="1708591" cy="461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chemeClr val="dk1"/>
              </a:buClr>
              <a:buSzPts val="2400"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Sequence 1</a:t>
            </a:r>
            <a:endParaRPr dirty="0"/>
          </a:p>
        </p:txBody>
      </p:sp>
      <p:sp>
        <p:nvSpPr>
          <p:cNvPr id="154" name="Google Shape;154;p21"/>
          <p:cNvSpPr txBox="1"/>
          <p:nvPr/>
        </p:nvSpPr>
        <p:spPr>
          <a:xfrm>
            <a:off x="829561" y="4868862"/>
            <a:ext cx="1708591" cy="461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chemeClr val="dk1"/>
              </a:buClr>
              <a:buSzPts val="2400"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Sequence 2</a:t>
            </a:r>
            <a:endParaRPr dirty="0"/>
          </a:p>
        </p:txBody>
      </p:sp>
      <p:cxnSp>
        <p:nvCxnSpPr>
          <p:cNvPr id="155" name="Google Shape;155;p21"/>
          <p:cNvCxnSpPr/>
          <p:nvPr/>
        </p:nvCxnSpPr>
        <p:spPr>
          <a:xfrm rot="10800000" flipH="1">
            <a:off x="3359150" y="5373687"/>
            <a:ext cx="144462" cy="64770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miter lim="800000"/>
            <a:headEnd type="none" w="med" len="med"/>
            <a:tailEnd type="stealth" w="med" len="med"/>
          </a:ln>
          <a:effectLst>
            <a:outerShdw blurRad="63500" dist="20000" dir="5400000">
              <a:srgbClr val="808080">
                <a:alpha val="37647"/>
              </a:srgbClr>
            </a:outerShdw>
          </a:effectLst>
        </p:spPr>
      </p:cxnSp>
      <p:cxnSp>
        <p:nvCxnSpPr>
          <p:cNvPr id="156" name="Google Shape;156;p21"/>
          <p:cNvCxnSpPr/>
          <p:nvPr/>
        </p:nvCxnSpPr>
        <p:spPr>
          <a:xfrm rot="10800000" flipH="1">
            <a:off x="3359151" y="5300663"/>
            <a:ext cx="1152525" cy="720725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miter lim="800000"/>
            <a:headEnd type="none" w="med" len="med"/>
            <a:tailEnd type="stealth" w="med" len="med"/>
          </a:ln>
          <a:effectLst>
            <a:outerShdw blurRad="63500" dist="20000" dir="5400000">
              <a:srgbClr val="808080">
                <a:alpha val="37647"/>
              </a:srgbClr>
            </a:outerShdw>
          </a:effectLst>
        </p:spPr>
      </p:cxnSp>
      <p:sp>
        <p:nvSpPr>
          <p:cNvPr id="157" name="Google Shape;157;p21"/>
          <p:cNvSpPr txBox="1"/>
          <p:nvPr/>
        </p:nvSpPr>
        <p:spPr>
          <a:xfrm>
            <a:off x="2279651" y="6021387"/>
            <a:ext cx="2546873" cy="461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chemeClr val="dk1"/>
              </a:buClr>
              <a:buSzPts val="2400"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Coding sequences</a:t>
            </a:r>
            <a:endParaRPr dirty="0"/>
          </a:p>
        </p:txBody>
      </p:sp>
      <p:sp>
        <p:nvSpPr>
          <p:cNvPr id="158" name="Google Shape;158;p21"/>
          <p:cNvSpPr txBox="1"/>
          <p:nvPr/>
        </p:nvSpPr>
        <p:spPr>
          <a:xfrm>
            <a:off x="5880100" y="5949951"/>
            <a:ext cx="2813050" cy="460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chemeClr val="dk1"/>
              </a:buClr>
              <a:buSzPts val="2400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Regions of homology</a:t>
            </a:r>
            <a:endParaRPr/>
          </a:p>
        </p:txBody>
      </p:sp>
      <p:cxnSp>
        <p:nvCxnSpPr>
          <p:cNvPr id="159" name="Google Shape;159;p21"/>
          <p:cNvCxnSpPr/>
          <p:nvPr/>
        </p:nvCxnSpPr>
        <p:spPr>
          <a:xfrm rot="10800000" flipH="1">
            <a:off x="7286625" y="4221163"/>
            <a:ext cx="538162" cy="1728787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miter lim="800000"/>
            <a:headEnd type="none" w="med" len="med"/>
            <a:tailEnd type="stealth" w="med" len="med"/>
          </a:ln>
          <a:effectLst>
            <a:outerShdw blurRad="63500" dist="20000" dir="5400000">
              <a:srgbClr val="808080">
                <a:alpha val="37647"/>
              </a:srgbClr>
            </a:outerShdw>
          </a:effectLst>
        </p:spPr>
      </p:cxnSp>
      <p:cxnSp>
        <p:nvCxnSpPr>
          <p:cNvPr id="160" name="Google Shape;160;p21"/>
          <p:cNvCxnSpPr/>
          <p:nvPr/>
        </p:nvCxnSpPr>
        <p:spPr>
          <a:xfrm rot="10800000">
            <a:off x="9409113" y="4868862"/>
            <a:ext cx="287337" cy="21590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miter lim="800000"/>
            <a:headEnd type="none" w="med" len="med"/>
            <a:tailEnd type="stealth" w="med" len="med"/>
          </a:ln>
          <a:effectLst>
            <a:outerShdw blurRad="63500" dist="20000" dir="5400000">
              <a:srgbClr val="808080">
                <a:alpha val="37647"/>
              </a:srgbClr>
            </a:outerShdw>
          </a:effectLst>
        </p:spPr>
      </p:cxnSp>
      <p:cxnSp>
        <p:nvCxnSpPr>
          <p:cNvPr id="161" name="Google Shape;161;p21"/>
          <p:cNvCxnSpPr/>
          <p:nvPr/>
        </p:nvCxnSpPr>
        <p:spPr>
          <a:xfrm flipH="1">
            <a:off x="9409113" y="5084763"/>
            <a:ext cx="287337" cy="288925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miter lim="800000"/>
            <a:headEnd type="none" w="med" len="med"/>
            <a:tailEnd type="stealth" w="med" len="med"/>
          </a:ln>
          <a:effectLst>
            <a:outerShdw blurRad="63500" dist="20000" dir="5400000">
              <a:srgbClr val="808080">
                <a:alpha val="37647"/>
              </a:srgbClr>
            </a:outerShdw>
          </a:effectLst>
        </p:spPr>
      </p:cxnSp>
      <p:sp>
        <p:nvSpPr>
          <p:cNvPr id="162" name="Google Shape;162;p21"/>
          <p:cNvSpPr txBox="1"/>
          <p:nvPr/>
        </p:nvSpPr>
        <p:spPr>
          <a:xfrm>
            <a:off x="9767888" y="4868862"/>
            <a:ext cx="2424112" cy="461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chemeClr val="dk1"/>
              </a:buClr>
              <a:buSzPts val="2400"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 Reading Frames</a:t>
            </a:r>
            <a:endParaRPr dirty="0"/>
          </a:p>
        </p:txBody>
      </p:sp>
      <p:cxnSp>
        <p:nvCxnSpPr>
          <p:cNvPr id="163" name="Google Shape;163;p21"/>
          <p:cNvCxnSpPr/>
          <p:nvPr/>
        </p:nvCxnSpPr>
        <p:spPr>
          <a:xfrm rot="10800000">
            <a:off x="9480551" y="2133600"/>
            <a:ext cx="287337" cy="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miter lim="800000"/>
            <a:headEnd type="none" w="med" len="med"/>
            <a:tailEnd type="stealth" w="med" len="med"/>
          </a:ln>
          <a:effectLst>
            <a:outerShdw blurRad="63500" dist="20000" dir="5400000">
              <a:srgbClr val="808080">
                <a:alpha val="37647"/>
              </a:srgbClr>
            </a:outerShdw>
          </a:effectLst>
        </p:spPr>
      </p:cxnSp>
      <p:sp>
        <p:nvSpPr>
          <p:cNvPr id="164" name="Google Shape;164;p21"/>
          <p:cNvSpPr txBox="1"/>
          <p:nvPr/>
        </p:nvSpPr>
        <p:spPr>
          <a:xfrm>
            <a:off x="9840912" y="1916112"/>
            <a:ext cx="508000" cy="461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chemeClr val="dk1"/>
              </a:buClr>
              <a:buSzPts val="2400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bp</a:t>
            </a:r>
            <a:endParaRPr/>
          </a:p>
        </p:txBody>
      </p:sp>
      <p:cxnSp>
        <p:nvCxnSpPr>
          <p:cNvPr id="165" name="Google Shape;165;p21"/>
          <p:cNvCxnSpPr/>
          <p:nvPr/>
        </p:nvCxnSpPr>
        <p:spPr>
          <a:xfrm flipH="1">
            <a:off x="8256587" y="1412876"/>
            <a:ext cx="360362" cy="287337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miter lim="800000"/>
            <a:headEnd type="none" w="med" len="med"/>
            <a:tailEnd type="stealth" w="med" len="med"/>
          </a:ln>
          <a:effectLst>
            <a:outerShdw blurRad="63500" dist="20000" dir="5400000">
              <a:srgbClr val="808080">
                <a:alpha val="37647"/>
              </a:srgbClr>
            </a:outerShdw>
          </a:effectLst>
        </p:spPr>
      </p:cxnSp>
      <p:sp>
        <p:nvSpPr>
          <p:cNvPr id="166" name="Google Shape;166;p21"/>
          <p:cNvSpPr txBox="1"/>
          <p:nvPr/>
        </p:nvSpPr>
        <p:spPr>
          <a:xfrm>
            <a:off x="8694738" y="1166812"/>
            <a:ext cx="1792287" cy="461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chemeClr val="dk1"/>
              </a:buClr>
              <a:buSzPts val="2400"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Stop codons</a:t>
            </a:r>
            <a:endParaRPr dirty="0"/>
          </a:p>
        </p:txBody>
      </p:sp>
      <p:sp>
        <p:nvSpPr>
          <p:cNvPr id="20" name="Google Shape;110;p15">
            <a:extLst>
              <a:ext uri="{FF2B5EF4-FFF2-40B4-BE49-F238E27FC236}">
                <a16:creationId xmlns:a16="http://schemas.microsoft.com/office/drawing/2014/main" id="{A220E298-DA04-1442-B384-4D8F70632DC7}"/>
              </a:ext>
            </a:extLst>
          </p:cNvPr>
          <p:cNvSpPr txBox="1"/>
          <p:nvPr/>
        </p:nvSpPr>
        <p:spPr>
          <a:xfrm>
            <a:off x="0" y="0"/>
            <a:ext cx="12192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chemeClr val="dk2"/>
              </a:buClr>
              <a:buSzPts val="4400"/>
            </a:pPr>
            <a:r>
              <a:rPr lang="en-US" sz="3600" dirty="0">
                <a:latin typeface="Calibri"/>
                <a:ea typeface="Calibri"/>
                <a:cs typeface="Calibri"/>
                <a:sym typeface="Calibri"/>
              </a:rPr>
              <a:t>    Basic setup of an ACT session</a:t>
            </a:r>
            <a:endParaRPr sz="3600" dirty="0"/>
          </a:p>
        </p:txBody>
      </p:sp>
    </p:spTree>
    <p:extLst>
      <p:ext uri="{BB962C8B-B14F-4D97-AF65-F5344CB8AC3E}">
        <p14:creationId xmlns:p14="http://schemas.microsoft.com/office/powerpoint/2010/main" val="3484237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22" descr="art_fasta_wi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08437" y="1196976"/>
            <a:ext cx="4432300" cy="30003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2" name="Google Shape;172;p22"/>
          <p:cNvCxnSpPr/>
          <p:nvPr/>
        </p:nvCxnSpPr>
        <p:spPr>
          <a:xfrm>
            <a:off x="1816101" y="4556125"/>
            <a:ext cx="8504237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173" name="Google Shape;173;p22"/>
          <p:cNvCxnSpPr/>
          <p:nvPr/>
        </p:nvCxnSpPr>
        <p:spPr>
          <a:xfrm>
            <a:off x="1816101" y="6472237"/>
            <a:ext cx="8504237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174" name="Google Shape;174;p22"/>
          <p:cNvCxnSpPr/>
          <p:nvPr/>
        </p:nvCxnSpPr>
        <p:spPr>
          <a:xfrm>
            <a:off x="3122612" y="4570412"/>
            <a:ext cx="5486400" cy="0"/>
          </a:xfrm>
          <a:prstGeom prst="straightConnector1">
            <a:avLst/>
          </a:prstGeom>
          <a:noFill/>
          <a:ln w="196850" cap="flat" cmpd="sng">
            <a:solidFill>
              <a:srgbClr val="00CCFF"/>
            </a:solidFill>
            <a:prstDash val="solid"/>
            <a:miter lim="800000"/>
            <a:headEnd type="none" w="med" len="med"/>
            <a:tailEnd type="none" w="med" len="med"/>
          </a:ln>
        </p:spPr>
      </p:cxnSp>
      <p:sp>
        <p:nvSpPr>
          <p:cNvPr id="175" name="Google Shape;175;p22"/>
          <p:cNvSpPr txBox="1"/>
          <p:nvPr/>
        </p:nvSpPr>
        <p:spPr>
          <a:xfrm>
            <a:off x="4084637" y="4675187"/>
            <a:ext cx="4506912" cy="1763712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chemeClr val="dk1"/>
              </a:buClr>
              <a:buSzPts val="2400"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Region sharing similarity</a:t>
            </a:r>
            <a:endParaRPr/>
          </a:p>
          <a:p>
            <a:pPr algn="ctr">
              <a:buClr>
                <a:schemeClr val="dk1"/>
              </a:buClr>
              <a:buSzPts val="2400"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(BLASTP)</a:t>
            </a:r>
            <a:endParaRPr/>
          </a:p>
        </p:txBody>
      </p:sp>
      <p:cxnSp>
        <p:nvCxnSpPr>
          <p:cNvPr id="176" name="Google Shape;176;p22"/>
          <p:cNvCxnSpPr/>
          <p:nvPr/>
        </p:nvCxnSpPr>
        <p:spPr>
          <a:xfrm>
            <a:off x="4083050" y="6472237"/>
            <a:ext cx="4519612" cy="0"/>
          </a:xfrm>
          <a:prstGeom prst="straightConnector1">
            <a:avLst/>
          </a:prstGeom>
          <a:noFill/>
          <a:ln w="196850" cap="flat" cmpd="sng">
            <a:solidFill>
              <a:srgbClr val="FFFF00"/>
            </a:solidFill>
            <a:prstDash val="solid"/>
            <a:miter lim="800000"/>
            <a:headEnd type="none" w="med" len="med"/>
            <a:tailEnd type="none" w="med" len="med"/>
          </a:ln>
        </p:spPr>
      </p:cxnSp>
      <p:sp>
        <p:nvSpPr>
          <p:cNvPr id="177" name="Google Shape;177;p22"/>
          <p:cNvSpPr txBox="1"/>
          <p:nvPr/>
        </p:nvSpPr>
        <p:spPr>
          <a:xfrm>
            <a:off x="3046413" y="4441826"/>
            <a:ext cx="877887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chemeClr val="dk1"/>
              </a:buClr>
              <a:buSzPts val="1200"/>
            </a:pPr>
            <a:r>
              <a:rPr lang="en-US" sz="1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MQALL…</a:t>
            </a:r>
            <a:endParaRPr dirty="0"/>
          </a:p>
        </p:txBody>
      </p:sp>
      <p:sp>
        <p:nvSpPr>
          <p:cNvPr id="178" name="Google Shape;178;p22"/>
          <p:cNvSpPr txBox="1"/>
          <p:nvPr/>
        </p:nvSpPr>
        <p:spPr>
          <a:xfrm>
            <a:off x="4048126" y="6354763"/>
            <a:ext cx="801687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chemeClr val="dk1"/>
              </a:buClr>
              <a:buSzPts val="1200"/>
            </a:pPr>
            <a:r>
              <a:rPr lang="en-US" sz="1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MAVV…</a:t>
            </a:r>
            <a:endParaRPr dirty="0"/>
          </a:p>
        </p:txBody>
      </p:sp>
      <p:sp>
        <p:nvSpPr>
          <p:cNvPr id="179" name="Google Shape;179;p22"/>
          <p:cNvSpPr txBox="1"/>
          <p:nvPr/>
        </p:nvSpPr>
        <p:spPr>
          <a:xfrm>
            <a:off x="8042275" y="4441826"/>
            <a:ext cx="633412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chemeClr val="dk1"/>
              </a:buClr>
              <a:buSzPts val="1200"/>
            </a:pPr>
            <a:r>
              <a:rPr lang="en-US" sz="1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…RHP</a:t>
            </a:r>
            <a:endParaRPr dirty="0"/>
          </a:p>
        </p:txBody>
      </p:sp>
      <p:sp>
        <p:nvSpPr>
          <p:cNvPr id="180" name="Google Shape;180;p22"/>
          <p:cNvSpPr txBox="1"/>
          <p:nvPr/>
        </p:nvSpPr>
        <p:spPr>
          <a:xfrm>
            <a:off x="8042275" y="6354763"/>
            <a:ext cx="633412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chemeClr val="dk1"/>
              </a:buClr>
              <a:buSzPts val="1200"/>
            </a:pPr>
            <a:r>
              <a:rPr lang="en-US" sz="1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…RHP</a:t>
            </a:r>
            <a:endParaRPr dirty="0"/>
          </a:p>
        </p:txBody>
      </p:sp>
      <p:sp>
        <p:nvSpPr>
          <p:cNvPr id="181" name="Google Shape;181;p22"/>
          <p:cNvSpPr txBox="1"/>
          <p:nvPr/>
        </p:nvSpPr>
        <p:spPr>
          <a:xfrm>
            <a:off x="1711325" y="1725612"/>
            <a:ext cx="17399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" name="Google Shape;110;p15">
            <a:extLst>
              <a:ext uri="{FF2B5EF4-FFF2-40B4-BE49-F238E27FC236}">
                <a16:creationId xmlns:a16="http://schemas.microsoft.com/office/drawing/2014/main" id="{A6030893-6A57-6047-9B19-CB98756F0A40}"/>
              </a:ext>
            </a:extLst>
          </p:cNvPr>
          <p:cNvSpPr txBox="1"/>
          <p:nvPr/>
        </p:nvSpPr>
        <p:spPr>
          <a:xfrm>
            <a:off x="0" y="0"/>
            <a:ext cx="12192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chemeClr val="dk2"/>
              </a:buClr>
              <a:buSzPts val="4400"/>
            </a:pPr>
            <a:r>
              <a:rPr lang="en-US" sz="3600" dirty="0"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US" sz="3600" dirty="0" err="1">
                <a:latin typeface="Calibri"/>
                <a:ea typeface="Calibri"/>
                <a:cs typeface="Calibri"/>
                <a:sym typeface="Calibri"/>
              </a:rPr>
              <a:t>Visualising</a:t>
            </a:r>
            <a:r>
              <a:rPr lang="en-US" sz="3600" dirty="0">
                <a:latin typeface="Calibri"/>
                <a:ea typeface="Calibri"/>
                <a:cs typeface="Calibri"/>
                <a:sym typeface="Calibri"/>
              </a:rPr>
              <a:t> sequence similarity</a:t>
            </a:r>
            <a:endParaRPr sz="3600" dirty="0"/>
          </a:p>
        </p:txBody>
      </p:sp>
    </p:spTree>
    <p:extLst>
      <p:ext uri="{BB962C8B-B14F-4D97-AF65-F5344CB8AC3E}">
        <p14:creationId xmlns:p14="http://schemas.microsoft.com/office/powerpoint/2010/main" val="38866594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Group 52">
            <a:extLst>
              <a:ext uri="{FF2B5EF4-FFF2-40B4-BE49-F238E27FC236}">
                <a16:creationId xmlns:a16="http://schemas.microsoft.com/office/drawing/2014/main" id="{D87C8E6C-E5CF-6448-A62E-0A806D9C1AF2}"/>
              </a:ext>
            </a:extLst>
          </p:cNvPr>
          <p:cNvGrpSpPr/>
          <p:nvPr/>
        </p:nvGrpSpPr>
        <p:grpSpPr>
          <a:xfrm>
            <a:off x="459047" y="1905876"/>
            <a:ext cx="8672512" cy="2538419"/>
            <a:chOff x="459047" y="1905876"/>
            <a:chExt cx="8672512" cy="2538419"/>
          </a:xfrm>
        </p:grpSpPr>
        <p:sp>
          <p:nvSpPr>
            <p:cNvPr id="6" name="Google Shape;188;p23">
              <a:extLst>
                <a:ext uri="{FF2B5EF4-FFF2-40B4-BE49-F238E27FC236}">
                  <a16:creationId xmlns:a16="http://schemas.microsoft.com/office/drawing/2014/main" id="{51562E46-2A02-EB4B-A7D7-7DCAF63D800F}"/>
                </a:ext>
              </a:extLst>
            </p:cNvPr>
            <p:cNvSpPr/>
            <p:nvPr/>
          </p:nvSpPr>
          <p:spPr>
            <a:xfrm>
              <a:off x="1400616" y="2200615"/>
              <a:ext cx="906929" cy="269349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800080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" name="Google Shape;189;p23">
              <a:extLst>
                <a:ext uri="{FF2B5EF4-FFF2-40B4-BE49-F238E27FC236}">
                  <a16:creationId xmlns:a16="http://schemas.microsoft.com/office/drawing/2014/main" id="{D286C4ED-BE40-B44A-96B9-5C82D9E51CD1}"/>
                </a:ext>
              </a:extLst>
            </p:cNvPr>
            <p:cNvSpPr/>
            <p:nvPr/>
          </p:nvSpPr>
          <p:spPr>
            <a:xfrm>
              <a:off x="2339036" y="2200615"/>
              <a:ext cx="831352" cy="269349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FFFF00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" name="Google Shape;190;p23">
              <a:extLst>
                <a:ext uri="{FF2B5EF4-FFF2-40B4-BE49-F238E27FC236}">
                  <a16:creationId xmlns:a16="http://schemas.microsoft.com/office/drawing/2014/main" id="{8FE843BB-A9DD-C242-9947-0EC885D0CD15}"/>
                </a:ext>
              </a:extLst>
            </p:cNvPr>
            <p:cNvSpPr/>
            <p:nvPr/>
          </p:nvSpPr>
          <p:spPr>
            <a:xfrm>
              <a:off x="3365630" y="2200615"/>
              <a:ext cx="906929" cy="269349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FF00FF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" name="Google Shape;191;p23">
              <a:extLst>
                <a:ext uri="{FF2B5EF4-FFF2-40B4-BE49-F238E27FC236}">
                  <a16:creationId xmlns:a16="http://schemas.microsoft.com/office/drawing/2014/main" id="{238C518D-ECB4-F247-8E3B-3F84D6BC1497}"/>
                </a:ext>
              </a:extLst>
            </p:cNvPr>
            <p:cNvSpPr/>
            <p:nvPr/>
          </p:nvSpPr>
          <p:spPr>
            <a:xfrm>
              <a:off x="4423714" y="2200615"/>
              <a:ext cx="1889436" cy="269349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0000FF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0" name="Google Shape;192;p23">
              <a:extLst>
                <a:ext uri="{FF2B5EF4-FFF2-40B4-BE49-F238E27FC236}">
                  <a16:creationId xmlns:a16="http://schemas.microsoft.com/office/drawing/2014/main" id="{F06186A8-7E1E-9D40-84DB-5A797013ADB9}"/>
                </a:ext>
              </a:extLst>
            </p:cNvPr>
            <p:cNvSpPr/>
            <p:nvPr/>
          </p:nvSpPr>
          <p:spPr>
            <a:xfrm>
              <a:off x="6335193" y="2200615"/>
              <a:ext cx="906929" cy="269349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00FFFF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1" name="Google Shape;193;p23">
              <a:extLst>
                <a:ext uri="{FF2B5EF4-FFF2-40B4-BE49-F238E27FC236}">
                  <a16:creationId xmlns:a16="http://schemas.microsoft.com/office/drawing/2014/main" id="{C8C15D29-546D-2E45-B73E-4184CF3031E1}"/>
                </a:ext>
              </a:extLst>
            </p:cNvPr>
            <p:cNvSpPr/>
            <p:nvPr/>
          </p:nvSpPr>
          <p:spPr>
            <a:xfrm>
              <a:off x="7446812" y="2200615"/>
              <a:ext cx="755774" cy="269349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00FF00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2" name="Google Shape;194;p23">
              <a:extLst>
                <a:ext uri="{FF2B5EF4-FFF2-40B4-BE49-F238E27FC236}">
                  <a16:creationId xmlns:a16="http://schemas.microsoft.com/office/drawing/2014/main" id="{F3C3D094-1BED-6D4C-94AF-3EDFD08A85D2}"/>
                </a:ext>
              </a:extLst>
            </p:cNvPr>
            <p:cNvSpPr/>
            <p:nvPr/>
          </p:nvSpPr>
          <p:spPr>
            <a:xfrm>
              <a:off x="8224630" y="2200615"/>
              <a:ext cx="906929" cy="269349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FF9900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3" name="Google Shape;195;p23">
              <a:extLst>
                <a:ext uri="{FF2B5EF4-FFF2-40B4-BE49-F238E27FC236}">
                  <a16:creationId xmlns:a16="http://schemas.microsoft.com/office/drawing/2014/main" id="{FE6B428D-46C1-4C42-B9AF-28DF05F8BFF9}"/>
                </a:ext>
              </a:extLst>
            </p:cNvPr>
            <p:cNvSpPr/>
            <p:nvPr/>
          </p:nvSpPr>
          <p:spPr>
            <a:xfrm>
              <a:off x="1400616" y="3916596"/>
              <a:ext cx="906929" cy="269349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800080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4" name="Google Shape;196;p23">
              <a:extLst>
                <a:ext uri="{FF2B5EF4-FFF2-40B4-BE49-F238E27FC236}">
                  <a16:creationId xmlns:a16="http://schemas.microsoft.com/office/drawing/2014/main" id="{745A63FF-5800-134C-80E2-BDAF60E07CF7}"/>
                </a:ext>
              </a:extLst>
            </p:cNvPr>
            <p:cNvSpPr/>
            <p:nvPr/>
          </p:nvSpPr>
          <p:spPr>
            <a:xfrm>
              <a:off x="2339036" y="3916596"/>
              <a:ext cx="831352" cy="269349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FFFF00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5" name="Google Shape;197;p23">
              <a:extLst>
                <a:ext uri="{FF2B5EF4-FFF2-40B4-BE49-F238E27FC236}">
                  <a16:creationId xmlns:a16="http://schemas.microsoft.com/office/drawing/2014/main" id="{3E19FD76-EC1E-8F4B-A7B7-7ECB1CEECD16}"/>
                </a:ext>
              </a:extLst>
            </p:cNvPr>
            <p:cNvSpPr/>
            <p:nvPr/>
          </p:nvSpPr>
          <p:spPr>
            <a:xfrm>
              <a:off x="3365630" y="3916596"/>
              <a:ext cx="906929" cy="269349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FF00FF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6" name="Google Shape;198;p23">
              <a:extLst>
                <a:ext uri="{FF2B5EF4-FFF2-40B4-BE49-F238E27FC236}">
                  <a16:creationId xmlns:a16="http://schemas.microsoft.com/office/drawing/2014/main" id="{CF649814-0D42-544E-BD1F-A4CB7E9E7007}"/>
                </a:ext>
              </a:extLst>
            </p:cNvPr>
            <p:cNvSpPr/>
            <p:nvPr/>
          </p:nvSpPr>
          <p:spPr>
            <a:xfrm>
              <a:off x="7446812" y="3916596"/>
              <a:ext cx="755774" cy="269349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00FF00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7" name="Google Shape;199;p23">
              <a:extLst>
                <a:ext uri="{FF2B5EF4-FFF2-40B4-BE49-F238E27FC236}">
                  <a16:creationId xmlns:a16="http://schemas.microsoft.com/office/drawing/2014/main" id="{2AAA4CB4-D48D-A949-86FF-DD843AA39A7F}"/>
                </a:ext>
              </a:extLst>
            </p:cNvPr>
            <p:cNvSpPr/>
            <p:nvPr/>
          </p:nvSpPr>
          <p:spPr>
            <a:xfrm>
              <a:off x="8224630" y="3916596"/>
              <a:ext cx="906929" cy="269349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FF9900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8" name="Google Shape;200;p23">
              <a:extLst>
                <a:ext uri="{FF2B5EF4-FFF2-40B4-BE49-F238E27FC236}">
                  <a16:creationId xmlns:a16="http://schemas.microsoft.com/office/drawing/2014/main" id="{1353DD76-FF03-494B-BA08-FCA78F0724FB}"/>
                </a:ext>
              </a:extLst>
            </p:cNvPr>
            <p:cNvSpPr txBox="1"/>
            <p:nvPr/>
          </p:nvSpPr>
          <p:spPr>
            <a:xfrm>
              <a:off x="1400616" y="2523835"/>
              <a:ext cx="2871943" cy="1346747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9" name="Google Shape;201;p23">
              <a:extLst>
                <a:ext uri="{FF2B5EF4-FFF2-40B4-BE49-F238E27FC236}">
                  <a16:creationId xmlns:a16="http://schemas.microsoft.com/office/drawing/2014/main" id="{31631ADC-EA65-2049-BDC4-DE2BDC34564B}"/>
                </a:ext>
              </a:extLst>
            </p:cNvPr>
            <p:cNvSpPr txBox="1"/>
            <p:nvPr/>
          </p:nvSpPr>
          <p:spPr>
            <a:xfrm>
              <a:off x="7446812" y="2523835"/>
              <a:ext cx="1662704" cy="1346747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0" name="Google Shape;202;p23">
              <a:extLst>
                <a:ext uri="{FF2B5EF4-FFF2-40B4-BE49-F238E27FC236}">
                  <a16:creationId xmlns:a16="http://schemas.microsoft.com/office/drawing/2014/main" id="{9CF302E2-75F4-6346-83A6-BBD0F1A06463}"/>
                </a:ext>
              </a:extLst>
            </p:cNvPr>
            <p:cNvSpPr/>
            <p:nvPr/>
          </p:nvSpPr>
          <p:spPr>
            <a:xfrm>
              <a:off x="4414267" y="3916596"/>
              <a:ext cx="1889436" cy="269349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0000FF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1" name="Google Shape;203;p23">
              <a:extLst>
                <a:ext uri="{FF2B5EF4-FFF2-40B4-BE49-F238E27FC236}">
                  <a16:creationId xmlns:a16="http://schemas.microsoft.com/office/drawing/2014/main" id="{878E9E54-04E4-4D46-B734-A5524D65DB5A}"/>
                </a:ext>
              </a:extLst>
            </p:cNvPr>
            <p:cNvSpPr/>
            <p:nvPr/>
          </p:nvSpPr>
          <p:spPr>
            <a:xfrm>
              <a:off x="6325746" y="3916596"/>
              <a:ext cx="906929" cy="269349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00FFFF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2" name="Google Shape;204;p23">
              <a:extLst>
                <a:ext uri="{FF2B5EF4-FFF2-40B4-BE49-F238E27FC236}">
                  <a16:creationId xmlns:a16="http://schemas.microsoft.com/office/drawing/2014/main" id="{E787CF7D-624C-E440-908B-2774128464BB}"/>
                </a:ext>
              </a:extLst>
            </p:cNvPr>
            <p:cNvSpPr txBox="1"/>
            <p:nvPr/>
          </p:nvSpPr>
          <p:spPr>
            <a:xfrm>
              <a:off x="4387500" y="2523835"/>
              <a:ext cx="2871943" cy="1346747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3" name="Google Shape;205;p23">
              <a:extLst>
                <a:ext uri="{FF2B5EF4-FFF2-40B4-BE49-F238E27FC236}">
                  <a16:creationId xmlns:a16="http://schemas.microsoft.com/office/drawing/2014/main" id="{9312A214-04FC-3F4C-BBE6-EE3DA2B6C7C7}"/>
                </a:ext>
              </a:extLst>
            </p:cNvPr>
            <p:cNvSpPr/>
            <p:nvPr/>
          </p:nvSpPr>
          <p:spPr>
            <a:xfrm>
              <a:off x="1088859" y="2523835"/>
              <a:ext cx="226732" cy="1346747"/>
            </a:xfrm>
            <a:prstGeom prst="leftBrace">
              <a:avLst>
                <a:gd name="adj1" fmla="val 8333"/>
                <a:gd name="adj2" fmla="val 50000"/>
              </a:avLst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4" name="Google Shape;206;p23">
              <a:extLst>
                <a:ext uri="{FF2B5EF4-FFF2-40B4-BE49-F238E27FC236}">
                  <a16:creationId xmlns:a16="http://schemas.microsoft.com/office/drawing/2014/main" id="{834D297E-4D34-1742-BD7A-65D2BE4FE831}"/>
                </a:ext>
              </a:extLst>
            </p:cNvPr>
            <p:cNvSpPr txBox="1"/>
            <p:nvPr/>
          </p:nvSpPr>
          <p:spPr>
            <a:xfrm>
              <a:off x="459047" y="3008663"/>
              <a:ext cx="755774" cy="41075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>
                <a:buClr>
                  <a:schemeClr val="dk1"/>
                </a:buClr>
                <a:buSzPts val="1600"/>
              </a:pPr>
              <a:r>
                <a:rPr lang="en-US" sz="160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Blast output</a:t>
              </a:r>
              <a:endParaRPr dirty="0"/>
            </a:p>
          </p:txBody>
        </p:sp>
        <p:sp>
          <p:nvSpPr>
            <p:cNvPr id="25" name="Google Shape;207;p23">
              <a:extLst>
                <a:ext uri="{FF2B5EF4-FFF2-40B4-BE49-F238E27FC236}">
                  <a16:creationId xmlns:a16="http://schemas.microsoft.com/office/drawing/2014/main" id="{61AEA1EF-5AF0-1F4B-995F-5342622EE34E}"/>
                </a:ext>
              </a:extLst>
            </p:cNvPr>
            <p:cNvSpPr txBox="1"/>
            <p:nvPr/>
          </p:nvSpPr>
          <p:spPr>
            <a:xfrm>
              <a:off x="1269736" y="1905876"/>
              <a:ext cx="1360299" cy="2379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>
                <a:buClr>
                  <a:schemeClr val="dk1"/>
                </a:buClr>
                <a:buSzPts val="1600"/>
              </a:pPr>
              <a:r>
                <a:rPr lang="en-US" sz="160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Genome 1</a:t>
              </a:r>
              <a:endParaRPr dirty="0"/>
            </a:p>
          </p:txBody>
        </p:sp>
        <p:sp>
          <p:nvSpPr>
            <p:cNvPr id="26" name="Google Shape;208;p23">
              <a:extLst>
                <a:ext uri="{FF2B5EF4-FFF2-40B4-BE49-F238E27FC236}">
                  <a16:creationId xmlns:a16="http://schemas.microsoft.com/office/drawing/2014/main" id="{B24DE22E-F363-8B4F-B603-D1E2FFDDE26A}"/>
                </a:ext>
              </a:extLst>
            </p:cNvPr>
            <p:cNvSpPr txBox="1"/>
            <p:nvPr/>
          </p:nvSpPr>
          <p:spPr>
            <a:xfrm>
              <a:off x="1269736" y="4206370"/>
              <a:ext cx="1360299" cy="2379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>
                <a:buClr>
                  <a:schemeClr val="dk1"/>
                </a:buClr>
                <a:buSzPts val="1600"/>
              </a:pPr>
              <a:r>
                <a:rPr lang="en-US" sz="160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Genome 2</a:t>
              </a:r>
              <a:endParaRPr dirty="0"/>
            </a:p>
          </p:txBody>
        </p:sp>
      </p:grpSp>
      <p:sp>
        <p:nvSpPr>
          <p:cNvPr id="50" name="Google Shape;208;p23">
            <a:extLst>
              <a:ext uri="{FF2B5EF4-FFF2-40B4-BE49-F238E27FC236}">
                <a16:creationId xmlns:a16="http://schemas.microsoft.com/office/drawing/2014/main" id="{862F000C-6E4C-1E4C-9727-5EAA9ED32F6C}"/>
              </a:ext>
            </a:extLst>
          </p:cNvPr>
          <p:cNvSpPr txBox="1"/>
          <p:nvPr/>
        </p:nvSpPr>
        <p:spPr>
          <a:xfrm>
            <a:off x="9323471" y="3465395"/>
            <a:ext cx="2822623" cy="172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chemeClr val="dk1"/>
              </a:buClr>
              <a:buSzPts val="1600"/>
            </a:pPr>
            <a:r>
              <a:rPr lang="en-US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Region of homology in:</a:t>
            </a:r>
          </a:p>
          <a:p>
            <a:pPr>
              <a:buClr>
                <a:schemeClr val="dk1"/>
              </a:buClr>
              <a:buSzPts val="1600"/>
            </a:pPr>
            <a:endParaRPr lang="en-US" sz="20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indent="-285750">
              <a:buClr>
                <a:schemeClr val="dk1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A001C"/>
                </a:solidFill>
                <a:latin typeface="Arial"/>
                <a:cs typeface="Arial"/>
                <a:sym typeface="Arial"/>
              </a:rPr>
              <a:t>Same orientation</a:t>
            </a:r>
          </a:p>
          <a:p>
            <a:pPr marL="285750" indent="-285750">
              <a:buClr>
                <a:schemeClr val="dk1"/>
              </a:buClr>
              <a:buSzPts val="1600"/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dk1"/>
              </a:solidFill>
              <a:latin typeface="Arial"/>
              <a:cs typeface="Arial"/>
              <a:sym typeface="Arial"/>
            </a:endParaRPr>
          </a:p>
          <a:p>
            <a:pPr marL="285750" indent="-285750">
              <a:buClr>
                <a:schemeClr val="dk1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432FF"/>
                </a:solidFill>
                <a:latin typeface="Arial"/>
                <a:cs typeface="Arial"/>
                <a:sym typeface="Arial"/>
              </a:rPr>
              <a:t>Reverse orientation</a:t>
            </a:r>
            <a:endParaRPr sz="2000" dirty="0">
              <a:solidFill>
                <a:srgbClr val="0432FF"/>
              </a:solidFill>
            </a:endParaRPr>
          </a:p>
        </p:txBody>
      </p:sp>
      <p:cxnSp>
        <p:nvCxnSpPr>
          <p:cNvPr id="51" name="Google Shape;159;p21">
            <a:extLst>
              <a:ext uri="{FF2B5EF4-FFF2-40B4-BE49-F238E27FC236}">
                <a16:creationId xmlns:a16="http://schemas.microsoft.com/office/drawing/2014/main" id="{90C55080-85B0-7E4F-B3A9-B33ED3FB6958}"/>
              </a:ext>
            </a:extLst>
          </p:cNvPr>
          <p:cNvCxnSpPr>
            <a:cxnSpLocks/>
          </p:cNvCxnSpPr>
          <p:nvPr/>
        </p:nvCxnSpPr>
        <p:spPr>
          <a:xfrm flipH="1" flipV="1">
            <a:off x="9140320" y="3166262"/>
            <a:ext cx="331788" cy="32634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miter lim="800000"/>
            <a:headEnd type="none" w="med" len="med"/>
            <a:tailEnd type="stealth" w="med" len="med"/>
          </a:ln>
          <a:effectLst>
            <a:outerShdw blurRad="63500" dist="20000" dir="5400000">
              <a:srgbClr val="808080">
                <a:alpha val="37647"/>
              </a:srgbClr>
            </a:outerShdw>
          </a:effectLst>
        </p:spPr>
      </p:cxnSp>
      <p:sp>
        <p:nvSpPr>
          <p:cNvPr id="52" name="Google Shape;208;p23">
            <a:extLst>
              <a:ext uri="{FF2B5EF4-FFF2-40B4-BE49-F238E27FC236}">
                <a16:creationId xmlns:a16="http://schemas.microsoft.com/office/drawing/2014/main" id="{36B025B0-EB3E-3840-BEE7-09F6C8F401F4}"/>
              </a:ext>
            </a:extLst>
          </p:cNvPr>
          <p:cNvSpPr txBox="1"/>
          <p:nvPr/>
        </p:nvSpPr>
        <p:spPr>
          <a:xfrm>
            <a:off x="1487926" y="5652436"/>
            <a:ext cx="8671089" cy="456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>
              <a:buClr>
                <a:schemeClr val="dk1"/>
              </a:buClr>
              <a:buSzPts val="1600"/>
            </a:pPr>
            <a:r>
              <a:rPr lang="en-US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Same genes present in the same orientation</a:t>
            </a:r>
            <a:endParaRPr sz="2000" dirty="0">
              <a:solidFill>
                <a:srgbClr val="0432FF"/>
              </a:solidFill>
            </a:endParaRPr>
          </a:p>
        </p:txBody>
      </p:sp>
      <p:sp>
        <p:nvSpPr>
          <p:cNvPr id="28" name="Google Shape;110;p15">
            <a:extLst>
              <a:ext uri="{FF2B5EF4-FFF2-40B4-BE49-F238E27FC236}">
                <a16:creationId xmlns:a16="http://schemas.microsoft.com/office/drawing/2014/main" id="{54D4E2EC-7C68-4842-A8BA-F5D16D09726E}"/>
              </a:ext>
            </a:extLst>
          </p:cNvPr>
          <p:cNvSpPr txBox="1"/>
          <p:nvPr/>
        </p:nvSpPr>
        <p:spPr>
          <a:xfrm>
            <a:off x="0" y="0"/>
            <a:ext cx="12192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chemeClr val="dk2"/>
              </a:buClr>
              <a:buSzPts val="4400"/>
            </a:pPr>
            <a:r>
              <a:rPr lang="en-US" sz="3600" dirty="0"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US" sz="3600" dirty="0" err="1">
                <a:latin typeface="Calibri"/>
                <a:ea typeface="Calibri"/>
                <a:cs typeface="Calibri"/>
                <a:sym typeface="Calibri"/>
              </a:rPr>
              <a:t>Visualising</a:t>
            </a:r>
            <a:r>
              <a:rPr lang="en-US" sz="3600" dirty="0">
                <a:latin typeface="Calibri"/>
                <a:ea typeface="Calibri"/>
                <a:cs typeface="Calibri"/>
                <a:sym typeface="Calibri"/>
              </a:rPr>
              <a:t> genome rearrangements</a:t>
            </a:r>
            <a:endParaRPr sz="3600" dirty="0"/>
          </a:p>
        </p:txBody>
      </p:sp>
    </p:spTree>
    <p:extLst>
      <p:ext uri="{BB962C8B-B14F-4D97-AF65-F5344CB8AC3E}">
        <p14:creationId xmlns:p14="http://schemas.microsoft.com/office/powerpoint/2010/main" val="23236410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EADCC05-118B-FF46-B26D-C1F45AC7056D}"/>
              </a:ext>
            </a:extLst>
          </p:cNvPr>
          <p:cNvGrpSpPr/>
          <p:nvPr/>
        </p:nvGrpSpPr>
        <p:grpSpPr>
          <a:xfrm>
            <a:off x="304795" y="1874221"/>
            <a:ext cx="8743950" cy="2469519"/>
            <a:chOff x="304795" y="1874221"/>
            <a:chExt cx="8743950" cy="2469519"/>
          </a:xfrm>
        </p:grpSpPr>
        <p:sp>
          <p:nvSpPr>
            <p:cNvPr id="28" name="Google Shape;211;p23">
              <a:extLst>
                <a:ext uri="{FF2B5EF4-FFF2-40B4-BE49-F238E27FC236}">
                  <a16:creationId xmlns:a16="http://schemas.microsoft.com/office/drawing/2014/main" id="{B8E8AAB4-84B0-3E46-9352-2527E09312D3}"/>
                </a:ext>
              </a:extLst>
            </p:cNvPr>
            <p:cNvSpPr/>
            <p:nvPr/>
          </p:nvSpPr>
          <p:spPr>
            <a:xfrm>
              <a:off x="1254120" y="2161579"/>
              <a:ext cx="914400" cy="271951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800080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9" name="Google Shape;212;p23">
              <a:extLst>
                <a:ext uri="{FF2B5EF4-FFF2-40B4-BE49-F238E27FC236}">
                  <a16:creationId xmlns:a16="http://schemas.microsoft.com/office/drawing/2014/main" id="{2A13C30B-5E14-D948-9999-0B8296B7E810}"/>
                </a:ext>
              </a:extLst>
            </p:cNvPr>
            <p:cNvSpPr/>
            <p:nvPr/>
          </p:nvSpPr>
          <p:spPr>
            <a:xfrm>
              <a:off x="2200270" y="2161579"/>
              <a:ext cx="838200" cy="271951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FFFF00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0" name="Google Shape;213;p23">
              <a:extLst>
                <a:ext uri="{FF2B5EF4-FFF2-40B4-BE49-F238E27FC236}">
                  <a16:creationId xmlns:a16="http://schemas.microsoft.com/office/drawing/2014/main" id="{6A33A3A0-2B84-484D-84E9-3B70EFF241DD}"/>
                </a:ext>
              </a:extLst>
            </p:cNvPr>
            <p:cNvSpPr/>
            <p:nvPr/>
          </p:nvSpPr>
          <p:spPr>
            <a:xfrm>
              <a:off x="3235320" y="2161579"/>
              <a:ext cx="914400" cy="271951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FF00FF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1" name="Google Shape;214;p23">
              <a:extLst>
                <a:ext uri="{FF2B5EF4-FFF2-40B4-BE49-F238E27FC236}">
                  <a16:creationId xmlns:a16="http://schemas.microsoft.com/office/drawing/2014/main" id="{2BB13D74-2BC5-A94D-886D-37561ECD9028}"/>
                </a:ext>
              </a:extLst>
            </p:cNvPr>
            <p:cNvSpPr/>
            <p:nvPr/>
          </p:nvSpPr>
          <p:spPr>
            <a:xfrm>
              <a:off x="4302120" y="2161579"/>
              <a:ext cx="1905000" cy="271951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0000FF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2" name="Google Shape;215;p23">
              <a:extLst>
                <a:ext uri="{FF2B5EF4-FFF2-40B4-BE49-F238E27FC236}">
                  <a16:creationId xmlns:a16="http://schemas.microsoft.com/office/drawing/2014/main" id="{6223BD9A-D0D6-A847-910E-BFAD3F406D61}"/>
                </a:ext>
              </a:extLst>
            </p:cNvPr>
            <p:cNvSpPr/>
            <p:nvPr/>
          </p:nvSpPr>
          <p:spPr>
            <a:xfrm>
              <a:off x="6229345" y="2161579"/>
              <a:ext cx="914400" cy="271951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00FFFF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3" name="Google Shape;216;p23">
              <a:extLst>
                <a:ext uri="{FF2B5EF4-FFF2-40B4-BE49-F238E27FC236}">
                  <a16:creationId xmlns:a16="http://schemas.microsoft.com/office/drawing/2014/main" id="{F49A9664-15CB-B344-A446-78387674FAA1}"/>
                </a:ext>
              </a:extLst>
            </p:cNvPr>
            <p:cNvSpPr/>
            <p:nvPr/>
          </p:nvSpPr>
          <p:spPr>
            <a:xfrm>
              <a:off x="7350120" y="2161579"/>
              <a:ext cx="762000" cy="271951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00FF00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4" name="Google Shape;217;p23">
              <a:extLst>
                <a:ext uri="{FF2B5EF4-FFF2-40B4-BE49-F238E27FC236}">
                  <a16:creationId xmlns:a16="http://schemas.microsoft.com/office/drawing/2014/main" id="{DED05815-B155-6641-801D-F47358E6CC32}"/>
                </a:ext>
              </a:extLst>
            </p:cNvPr>
            <p:cNvSpPr/>
            <p:nvPr/>
          </p:nvSpPr>
          <p:spPr>
            <a:xfrm>
              <a:off x="8134345" y="2161579"/>
              <a:ext cx="914400" cy="271951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FF9900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5" name="Google Shape;218;p23">
              <a:extLst>
                <a:ext uri="{FF2B5EF4-FFF2-40B4-BE49-F238E27FC236}">
                  <a16:creationId xmlns:a16="http://schemas.microsoft.com/office/drawing/2014/main" id="{7BD22928-9935-3444-8CCD-202884C4F58C}"/>
                </a:ext>
              </a:extLst>
            </p:cNvPr>
            <p:cNvSpPr/>
            <p:nvPr/>
          </p:nvSpPr>
          <p:spPr>
            <a:xfrm>
              <a:off x="1254120" y="3894130"/>
              <a:ext cx="914400" cy="271951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800080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6" name="Google Shape;219;p23">
              <a:extLst>
                <a:ext uri="{FF2B5EF4-FFF2-40B4-BE49-F238E27FC236}">
                  <a16:creationId xmlns:a16="http://schemas.microsoft.com/office/drawing/2014/main" id="{59C1BED5-BA61-544E-BF77-8F9D1B54FB04}"/>
                </a:ext>
              </a:extLst>
            </p:cNvPr>
            <p:cNvSpPr/>
            <p:nvPr/>
          </p:nvSpPr>
          <p:spPr>
            <a:xfrm>
              <a:off x="2200270" y="3894130"/>
              <a:ext cx="838200" cy="271951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FFFF00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7" name="Google Shape;220;p23">
              <a:extLst>
                <a:ext uri="{FF2B5EF4-FFF2-40B4-BE49-F238E27FC236}">
                  <a16:creationId xmlns:a16="http://schemas.microsoft.com/office/drawing/2014/main" id="{FEE3C5C9-6600-9742-9CC8-DC191965B5E1}"/>
                </a:ext>
              </a:extLst>
            </p:cNvPr>
            <p:cNvSpPr/>
            <p:nvPr/>
          </p:nvSpPr>
          <p:spPr>
            <a:xfrm>
              <a:off x="3235320" y="3894130"/>
              <a:ext cx="914400" cy="271951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FF00FF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8" name="Google Shape;221;p23">
              <a:extLst>
                <a:ext uri="{FF2B5EF4-FFF2-40B4-BE49-F238E27FC236}">
                  <a16:creationId xmlns:a16="http://schemas.microsoft.com/office/drawing/2014/main" id="{6193378A-5ACC-B447-8CB6-ED3C3FD1BD0A}"/>
                </a:ext>
              </a:extLst>
            </p:cNvPr>
            <p:cNvSpPr/>
            <p:nvPr/>
          </p:nvSpPr>
          <p:spPr>
            <a:xfrm>
              <a:off x="7350120" y="3894130"/>
              <a:ext cx="762000" cy="271951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00FF00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9" name="Google Shape;222;p23">
              <a:extLst>
                <a:ext uri="{FF2B5EF4-FFF2-40B4-BE49-F238E27FC236}">
                  <a16:creationId xmlns:a16="http://schemas.microsoft.com/office/drawing/2014/main" id="{41784D1B-42F3-A348-8C5A-64F03A4DAB92}"/>
                </a:ext>
              </a:extLst>
            </p:cNvPr>
            <p:cNvSpPr/>
            <p:nvPr/>
          </p:nvSpPr>
          <p:spPr>
            <a:xfrm>
              <a:off x="8134345" y="3894130"/>
              <a:ext cx="914400" cy="271951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FF9900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40" name="Google Shape;223;p23">
              <a:extLst>
                <a:ext uri="{FF2B5EF4-FFF2-40B4-BE49-F238E27FC236}">
                  <a16:creationId xmlns:a16="http://schemas.microsoft.com/office/drawing/2014/main" id="{06E6B1EA-4592-504B-8D5F-8513AE5F0CCB}"/>
                </a:ext>
              </a:extLst>
            </p:cNvPr>
            <p:cNvSpPr txBox="1"/>
            <p:nvPr/>
          </p:nvSpPr>
          <p:spPr>
            <a:xfrm>
              <a:off x="1254120" y="2487920"/>
              <a:ext cx="2895600" cy="1359752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41" name="Google Shape;224;p23">
              <a:extLst>
                <a:ext uri="{FF2B5EF4-FFF2-40B4-BE49-F238E27FC236}">
                  <a16:creationId xmlns:a16="http://schemas.microsoft.com/office/drawing/2014/main" id="{160EE7B0-9092-394B-ADE6-FC7E37B12700}"/>
                </a:ext>
              </a:extLst>
            </p:cNvPr>
            <p:cNvSpPr txBox="1"/>
            <p:nvPr/>
          </p:nvSpPr>
          <p:spPr>
            <a:xfrm>
              <a:off x="7350120" y="2487920"/>
              <a:ext cx="1676400" cy="1359752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42" name="Google Shape;225;p23">
              <a:extLst>
                <a:ext uri="{FF2B5EF4-FFF2-40B4-BE49-F238E27FC236}">
                  <a16:creationId xmlns:a16="http://schemas.microsoft.com/office/drawing/2014/main" id="{C204C1C6-43AF-EA4A-8272-C01E4ED06420}"/>
                </a:ext>
              </a:extLst>
            </p:cNvPr>
            <p:cNvSpPr/>
            <p:nvPr/>
          </p:nvSpPr>
          <p:spPr>
            <a:xfrm flipH="1">
              <a:off x="5238745" y="3894130"/>
              <a:ext cx="1905000" cy="271951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0000FF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43" name="Google Shape;226;p23">
              <a:extLst>
                <a:ext uri="{FF2B5EF4-FFF2-40B4-BE49-F238E27FC236}">
                  <a16:creationId xmlns:a16="http://schemas.microsoft.com/office/drawing/2014/main" id="{4C8885C7-57B7-8B40-BEAE-5B34B92EA6FE}"/>
                </a:ext>
              </a:extLst>
            </p:cNvPr>
            <p:cNvSpPr/>
            <p:nvPr/>
          </p:nvSpPr>
          <p:spPr>
            <a:xfrm flipH="1">
              <a:off x="4302120" y="3894130"/>
              <a:ext cx="914400" cy="271951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00FFFF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44" name="Google Shape;227;p23">
              <a:extLst>
                <a:ext uri="{FF2B5EF4-FFF2-40B4-BE49-F238E27FC236}">
                  <a16:creationId xmlns:a16="http://schemas.microsoft.com/office/drawing/2014/main" id="{360E9263-2D4F-FC45-89C6-F61A4294E835}"/>
                </a:ext>
              </a:extLst>
            </p:cNvPr>
            <p:cNvSpPr/>
            <p:nvPr/>
          </p:nvSpPr>
          <p:spPr>
            <a:xfrm>
              <a:off x="939795" y="2487920"/>
              <a:ext cx="228600" cy="1359752"/>
            </a:xfrm>
            <a:prstGeom prst="leftBrace">
              <a:avLst>
                <a:gd name="adj1" fmla="val 8333"/>
                <a:gd name="adj2" fmla="val 50000"/>
              </a:avLst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45" name="Google Shape;228;p23">
              <a:extLst>
                <a:ext uri="{FF2B5EF4-FFF2-40B4-BE49-F238E27FC236}">
                  <a16:creationId xmlns:a16="http://schemas.microsoft.com/office/drawing/2014/main" id="{E7541DCB-5613-924C-972A-B6D052F317D6}"/>
                </a:ext>
              </a:extLst>
            </p:cNvPr>
            <p:cNvSpPr txBox="1"/>
            <p:nvPr/>
          </p:nvSpPr>
          <p:spPr>
            <a:xfrm>
              <a:off x="304795" y="2977430"/>
              <a:ext cx="762000" cy="4147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>
                <a:buClr>
                  <a:schemeClr val="dk1"/>
                </a:buClr>
                <a:buSzPts val="1600"/>
              </a:pPr>
              <a:r>
                <a:rPr lang="en-US" sz="160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Blast output</a:t>
              </a:r>
              <a:endParaRPr dirty="0"/>
            </a:p>
          </p:txBody>
        </p:sp>
        <p:sp>
          <p:nvSpPr>
            <p:cNvPr id="46" name="Google Shape;229;p23">
              <a:extLst>
                <a:ext uri="{FF2B5EF4-FFF2-40B4-BE49-F238E27FC236}">
                  <a16:creationId xmlns:a16="http://schemas.microsoft.com/office/drawing/2014/main" id="{7ED6C8E1-A739-A449-8C3B-4D22B1A7D139}"/>
                </a:ext>
              </a:extLst>
            </p:cNvPr>
            <p:cNvSpPr/>
            <p:nvPr/>
          </p:nvSpPr>
          <p:spPr>
            <a:xfrm rot="10800000" flipH="1">
              <a:off x="4311645" y="2493586"/>
              <a:ext cx="2819400" cy="667411"/>
            </a:xfrm>
            <a:prstGeom prst="triangle">
              <a:avLst>
                <a:gd name="adj" fmla="val 50000"/>
              </a:avLst>
            </a:prstGeom>
            <a:solidFill>
              <a:srgbClr val="0000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47" name="Google Shape;230;p23">
              <a:extLst>
                <a:ext uri="{FF2B5EF4-FFF2-40B4-BE49-F238E27FC236}">
                  <a16:creationId xmlns:a16="http://schemas.microsoft.com/office/drawing/2014/main" id="{DD5B55CA-AAFA-AF4C-88EC-FFC8986789A0}"/>
                </a:ext>
              </a:extLst>
            </p:cNvPr>
            <p:cNvSpPr/>
            <p:nvPr/>
          </p:nvSpPr>
          <p:spPr>
            <a:xfrm>
              <a:off x="4311645" y="3164397"/>
              <a:ext cx="2819400" cy="667411"/>
            </a:xfrm>
            <a:prstGeom prst="triangle">
              <a:avLst>
                <a:gd name="adj" fmla="val 50000"/>
              </a:avLst>
            </a:prstGeom>
            <a:solidFill>
              <a:srgbClr val="0000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48" name="Google Shape;231;p23">
              <a:extLst>
                <a:ext uri="{FF2B5EF4-FFF2-40B4-BE49-F238E27FC236}">
                  <a16:creationId xmlns:a16="http://schemas.microsoft.com/office/drawing/2014/main" id="{44E1707A-BA5F-574E-9D8C-F18951D3F59E}"/>
                </a:ext>
              </a:extLst>
            </p:cNvPr>
            <p:cNvSpPr txBox="1"/>
            <p:nvPr/>
          </p:nvSpPr>
          <p:spPr>
            <a:xfrm>
              <a:off x="1183682" y="1874221"/>
              <a:ext cx="1133475" cy="2402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>
                <a:buClr>
                  <a:schemeClr val="dk1"/>
                </a:buClr>
                <a:buSzPts val="1600"/>
              </a:pPr>
              <a:r>
                <a:rPr lang="en-US" sz="160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Genome 1</a:t>
              </a:r>
              <a:endParaRPr dirty="0"/>
            </a:p>
          </p:txBody>
        </p:sp>
        <p:sp>
          <p:nvSpPr>
            <p:cNvPr id="49" name="Google Shape;208;p23">
              <a:extLst>
                <a:ext uri="{FF2B5EF4-FFF2-40B4-BE49-F238E27FC236}">
                  <a16:creationId xmlns:a16="http://schemas.microsoft.com/office/drawing/2014/main" id="{0A02B486-F5C1-5340-9BFC-A0E12CBC486D}"/>
                </a:ext>
              </a:extLst>
            </p:cNvPr>
            <p:cNvSpPr txBox="1"/>
            <p:nvPr/>
          </p:nvSpPr>
          <p:spPr>
            <a:xfrm>
              <a:off x="1183759" y="4137900"/>
              <a:ext cx="1360299" cy="2058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>
                <a:buClr>
                  <a:schemeClr val="dk1"/>
                </a:buClr>
                <a:buSzPts val="1600"/>
              </a:pPr>
              <a:r>
                <a:rPr lang="en-US" sz="160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Genome 2</a:t>
              </a:r>
              <a:endParaRPr dirty="0"/>
            </a:p>
          </p:txBody>
        </p:sp>
      </p:grpSp>
      <p:sp>
        <p:nvSpPr>
          <p:cNvPr id="50" name="Google Shape;208;p23">
            <a:extLst>
              <a:ext uri="{FF2B5EF4-FFF2-40B4-BE49-F238E27FC236}">
                <a16:creationId xmlns:a16="http://schemas.microsoft.com/office/drawing/2014/main" id="{862F000C-6E4C-1E4C-9727-5EAA9ED32F6C}"/>
              </a:ext>
            </a:extLst>
          </p:cNvPr>
          <p:cNvSpPr txBox="1"/>
          <p:nvPr/>
        </p:nvSpPr>
        <p:spPr>
          <a:xfrm>
            <a:off x="9323471" y="3342852"/>
            <a:ext cx="2822623" cy="172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chemeClr val="dk1"/>
              </a:buClr>
              <a:buSzPts val="1600"/>
            </a:pPr>
            <a:r>
              <a:rPr lang="en-US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Region of homology in:</a:t>
            </a:r>
          </a:p>
          <a:p>
            <a:pPr>
              <a:buClr>
                <a:schemeClr val="dk1"/>
              </a:buClr>
              <a:buSzPts val="1600"/>
            </a:pPr>
            <a:endParaRPr lang="en-US" sz="20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indent="-285750">
              <a:buClr>
                <a:schemeClr val="dk1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A001C"/>
                </a:solidFill>
                <a:latin typeface="Arial"/>
                <a:cs typeface="Arial"/>
                <a:sym typeface="Arial"/>
              </a:rPr>
              <a:t>Same orientation</a:t>
            </a:r>
          </a:p>
          <a:p>
            <a:pPr marL="285750" indent="-285750">
              <a:buClr>
                <a:schemeClr val="dk1"/>
              </a:buClr>
              <a:buSzPts val="1600"/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dk1"/>
              </a:solidFill>
              <a:latin typeface="Arial"/>
              <a:cs typeface="Arial"/>
              <a:sym typeface="Arial"/>
            </a:endParaRPr>
          </a:p>
          <a:p>
            <a:pPr marL="285750" indent="-285750">
              <a:buClr>
                <a:schemeClr val="dk1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432FF"/>
                </a:solidFill>
                <a:latin typeface="Arial"/>
                <a:cs typeface="Arial"/>
                <a:sym typeface="Arial"/>
              </a:rPr>
              <a:t>Reverse orientation</a:t>
            </a:r>
            <a:endParaRPr sz="2000" dirty="0">
              <a:solidFill>
                <a:srgbClr val="0432FF"/>
              </a:solidFill>
            </a:endParaRPr>
          </a:p>
        </p:txBody>
      </p:sp>
      <p:cxnSp>
        <p:nvCxnSpPr>
          <p:cNvPr id="51" name="Google Shape;159;p21">
            <a:extLst>
              <a:ext uri="{FF2B5EF4-FFF2-40B4-BE49-F238E27FC236}">
                <a16:creationId xmlns:a16="http://schemas.microsoft.com/office/drawing/2014/main" id="{90C55080-85B0-7E4F-B3A9-B33ED3FB6958}"/>
              </a:ext>
            </a:extLst>
          </p:cNvPr>
          <p:cNvCxnSpPr>
            <a:cxnSpLocks/>
          </p:cNvCxnSpPr>
          <p:nvPr/>
        </p:nvCxnSpPr>
        <p:spPr>
          <a:xfrm flipH="1" flipV="1">
            <a:off x="9140320" y="3043719"/>
            <a:ext cx="331788" cy="32634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miter lim="800000"/>
            <a:headEnd type="none" w="med" len="med"/>
            <a:tailEnd type="stealth" w="med" len="med"/>
          </a:ln>
          <a:effectLst>
            <a:outerShdw blurRad="63500" dist="20000" dir="5400000">
              <a:srgbClr val="808080">
                <a:alpha val="37647"/>
              </a:srgbClr>
            </a:outerShdw>
          </a:effectLst>
        </p:spPr>
      </p:cxnSp>
      <p:sp>
        <p:nvSpPr>
          <p:cNvPr id="52" name="Google Shape;208;p23">
            <a:extLst>
              <a:ext uri="{FF2B5EF4-FFF2-40B4-BE49-F238E27FC236}">
                <a16:creationId xmlns:a16="http://schemas.microsoft.com/office/drawing/2014/main" id="{29C9B2CF-0D96-D14A-9723-19F6134E16D9}"/>
              </a:ext>
            </a:extLst>
          </p:cNvPr>
          <p:cNvSpPr txBox="1"/>
          <p:nvPr/>
        </p:nvSpPr>
        <p:spPr>
          <a:xfrm>
            <a:off x="939795" y="5647072"/>
            <a:ext cx="9985871" cy="4520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>
              <a:buClr>
                <a:schemeClr val="dk1"/>
              </a:buClr>
              <a:buSzPts val="1600"/>
            </a:pPr>
            <a:r>
              <a:rPr lang="en-US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same genes are present but the blue genes have undergone a rearrangement</a:t>
            </a:r>
            <a:endParaRPr sz="2000" dirty="0">
              <a:solidFill>
                <a:srgbClr val="0432FF"/>
              </a:solidFill>
            </a:endParaRPr>
          </a:p>
        </p:txBody>
      </p:sp>
      <p:sp>
        <p:nvSpPr>
          <p:cNvPr id="53" name="Google Shape;110;p15">
            <a:extLst>
              <a:ext uri="{FF2B5EF4-FFF2-40B4-BE49-F238E27FC236}">
                <a16:creationId xmlns:a16="http://schemas.microsoft.com/office/drawing/2014/main" id="{8D430209-13DF-BD44-AF53-3D06E2FAC797}"/>
              </a:ext>
            </a:extLst>
          </p:cNvPr>
          <p:cNvSpPr txBox="1"/>
          <p:nvPr/>
        </p:nvSpPr>
        <p:spPr>
          <a:xfrm>
            <a:off x="0" y="0"/>
            <a:ext cx="12192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chemeClr val="dk2"/>
              </a:buClr>
              <a:buSzPts val="4400"/>
            </a:pPr>
            <a:r>
              <a:rPr lang="en-US" sz="3600" dirty="0"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US" sz="3600" dirty="0" err="1">
                <a:latin typeface="Calibri"/>
                <a:ea typeface="Calibri"/>
                <a:cs typeface="Calibri"/>
                <a:sym typeface="Calibri"/>
              </a:rPr>
              <a:t>Visualising</a:t>
            </a:r>
            <a:r>
              <a:rPr lang="en-US" sz="3600" dirty="0">
                <a:latin typeface="Calibri"/>
                <a:ea typeface="Calibri"/>
                <a:cs typeface="Calibri"/>
                <a:sym typeface="Calibri"/>
              </a:rPr>
              <a:t> genome rearrangements</a:t>
            </a:r>
            <a:endParaRPr sz="3600" dirty="0"/>
          </a:p>
        </p:txBody>
      </p:sp>
    </p:spTree>
    <p:extLst>
      <p:ext uri="{BB962C8B-B14F-4D97-AF65-F5344CB8AC3E}">
        <p14:creationId xmlns:p14="http://schemas.microsoft.com/office/powerpoint/2010/main" val="31908781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Google Shape;236;p24" descr="ACT1"/>
          <p:cNvPicPr preferRelativeResize="0"/>
          <p:nvPr/>
        </p:nvPicPr>
        <p:blipFill rotWithShape="1">
          <a:blip r:embed="rId3">
            <a:alphaModFix/>
          </a:blip>
          <a:srcRect t="6356" r="1893" b="1603"/>
          <a:stretch/>
        </p:blipFill>
        <p:spPr>
          <a:xfrm>
            <a:off x="2438401" y="1312863"/>
            <a:ext cx="7153275" cy="5011737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24"/>
          <p:cNvSpPr/>
          <p:nvPr/>
        </p:nvSpPr>
        <p:spPr>
          <a:xfrm>
            <a:off x="9144000" y="5943600"/>
            <a:ext cx="762000" cy="5334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8" name="Google Shape;238;p24"/>
          <p:cNvSpPr txBox="1"/>
          <p:nvPr/>
        </p:nvSpPr>
        <p:spPr>
          <a:xfrm>
            <a:off x="9448801" y="3352799"/>
            <a:ext cx="1288329" cy="9458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chemeClr val="dk1"/>
              </a:buClr>
              <a:buSzPts val="1400"/>
            </a:pPr>
            <a:r>
              <a:rPr lang="en-US" dirty="0">
                <a:solidFill>
                  <a:schemeClr val="dk1"/>
                </a:solidFill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BLASTN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Clr>
                <a:schemeClr val="dk1"/>
              </a:buClr>
              <a:buSzPts val="1400"/>
            </a:pPr>
            <a:r>
              <a:rPr lang="en-US" dirty="0">
                <a:solidFill>
                  <a:schemeClr val="dk1"/>
                </a:solidFill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DNA-DNA 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Clr>
                <a:schemeClr val="dk1"/>
              </a:buClr>
              <a:buSzPts val="1400"/>
            </a:pPr>
            <a:r>
              <a:rPr lang="en-US" dirty="0">
                <a:solidFill>
                  <a:schemeClr val="dk1"/>
                </a:solidFill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matches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39" name="Google Shape;239;p24"/>
          <p:cNvSpPr txBox="1"/>
          <p:nvPr/>
        </p:nvSpPr>
        <p:spPr>
          <a:xfrm>
            <a:off x="9677401" y="1257300"/>
            <a:ext cx="1201131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0000FF"/>
              </a:buClr>
              <a:buSzPts val="1400"/>
            </a:pPr>
            <a:r>
              <a:rPr lang="en-US" i="1" dirty="0">
                <a:solidFill>
                  <a:srgbClr val="0000FF"/>
                </a:solidFill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S. typhi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0" name="Google Shape;240;p24"/>
          <p:cNvSpPr txBox="1"/>
          <p:nvPr/>
        </p:nvSpPr>
        <p:spPr>
          <a:xfrm>
            <a:off x="9551988" y="6057900"/>
            <a:ext cx="1042987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0000FF"/>
              </a:buClr>
              <a:buSzPts val="1400"/>
            </a:pPr>
            <a:r>
              <a:rPr lang="en-US" i="1">
                <a:solidFill>
                  <a:srgbClr val="0000FF"/>
                </a:solidFill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E. coli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Google Shape;110;p15">
            <a:extLst>
              <a:ext uri="{FF2B5EF4-FFF2-40B4-BE49-F238E27FC236}">
                <a16:creationId xmlns:a16="http://schemas.microsoft.com/office/drawing/2014/main" id="{AA7271DA-F320-8F49-B523-E637046A5382}"/>
              </a:ext>
            </a:extLst>
          </p:cNvPr>
          <p:cNvSpPr txBox="1"/>
          <p:nvPr/>
        </p:nvSpPr>
        <p:spPr>
          <a:xfrm>
            <a:off x="0" y="0"/>
            <a:ext cx="12192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chemeClr val="dk2"/>
              </a:buClr>
              <a:buSzPts val="4400"/>
            </a:pPr>
            <a:r>
              <a:rPr lang="en-US" sz="3600" dirty="0"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US" sz="3600" dirty="0" err="1">
                <a:latin typeface="Calibri"/>
                <a:ea typeface="Calibri"/>
                <a:cs typeface="Calibri"/>
                <a:sym typeface="Calibri"/>
              </a:rPr>
              <a:t>Visualising</a:t>
            </a:r>
            <a:r>
              <a:rPr lang="en-US" sz="3600" dirty="0">
                <a:latin typeface="Calibri"/>
                <a:ea typeface="Calibri"/>
                <a:cs typeface="Calibri"/>
                <a:sym typeface="Calibri"/>
              </a:rPr>
              <a:t> genome rearrangements</a:t>
            </a:r>
            <a:endParaRPr sz="3600" dirty="0"/>
          </a:p>
        </p:txBody>
      </p:sp>
    </p:spTree>
    <p:extLst>
      <p:ext uri="{BB962C8B-B14F-4D97-AF65-F5344CB8AC3E}">
        <p14:creationId xmlns:p14="http://schemas.microsoft.com/office/powerpoint/2010/main" val="23439588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5"/>
          <p:cNvSpPr txBox="1"/>
          <p:nvPr/>
        </p:nvSpPr>
        <p:spPr>
          <a:xfrm>
            <a:off x="8842376" y="3389312"/>
            <a:ext cx="409575" cy="33655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7" name="Google Shape;247;p25"/>
          <p:cNvSpPr txBox="1"/>
          <p:nvPr/>
        </p:nvSpPr>
        <p:spPr>
          <a:xfrm>
            <a:off x="9145588" y="3581400"/>
            <a:ext cx="777875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0000FF"/>
              </a:buClr>
              <a:buSzPts val="1400"/>
            </a:pPr>
            <a:r>
              <a:rPr lang="en-US" sz="1400" i="1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S. typhi</a:t>
            </a:r>
            <a:endParaRPr/>
          </a:p>
        </p:txBody>
      </p:sp>
      <p:sp>
        <p:nvSpPr>
          <p:cNvPr id="248" name="Google Shape;248;p25"/>
          <p:cNvSpPr txBox="1"/>
          <p:nvPr/>
        </p:nvSpPr>
        <p:spPr>
          <a:xfrm>
            <a:off x="9145587" y="6019800"/>
            <a:ext cx="1370012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0000FF"/>
              </a:buClr>
              <a:buSzPts val="1400"/>
            </a:pPr>
            <a:r>
              <a:rPr lang="en-US" sz="1400" i="1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S. typhimurium</a:t>
            </a:r>
            <a:endParaRPr/>
          </a:p>
        </p:txBody>
      </p:sp>
      <p:sp>
        <p:nvSpPr>
          <p:cNvPr id="249" name="Google Shape;249;p25"/>
          <p:cNvSpPr txBox="1"/>
          <p:nvPr/>
        </p:nvSpPr>
        <p:spPr>
          <a:xfrm>
            <a:off x="9145588" y="1143000"/>
            <a:ext cx="668337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0000FF"/>
              </a:buClr>
              <a:buSzPts val="1400"/>
            </a:pPr>
            <a:r>
              <a:rPr lang="en-US" sz="1400" i="1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E. coli</a:t>
            </a:r>
            <a:endParaRPr/>
          </a:p>
        </p:txBody>
      </p:sp>
      <p:pic>
        <p:nvPicPr>
          <p:cNvPr id="250" name="Google Shape;250;p25" descr="ACT8"/>
          <p:cNvPicPr preferRelativeResize="0"/>
          <p:nvPr/>
        </p:nvPicPr>
        <p:blipFill rotWithShape="1">
          <a:blip r:embed="rId3">
            <a:alphaModFix/>
          </a:blip>
          <a:srcRect t="4669" r="5537"/>
          <a:stretch/>
        </p:blipFill>
        <p:spPr>
          <a:xfrm>
            <a:off x="2133600" y="1071563"/>
            <a:ext cx="6858000" cy="525462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110;p15">
            <a:extLst>
              <a:ext uri="{FF2B5EF4-FFF2-40B4-BE49-F238E27FC236}">
                <a16:creationId xmlns:a16="http://schemas.microsoft.com/office/drawing/2014/main" id="{E201986A-7A0F-2349-B838-26C6F4B695E5}"/>
              </a:ext>
            </a:extLst>
          </p:cNvPr>
          <p:cNvSpPr txBox="1"/>
          <p:nvPr/>
        </p:nvSpPr>
        <p:spPr>
          <a:xfrm>
            <a:off x="0" y="0"/>
            <a:ext cx="12192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chemeClr val="dk2"/>
              </a:buClr>
              <a:buSzPts val="4400"/>
            </a:pPr>
            <a:r>
              <a:rPr lang="en-US" sz="3600" dirty="0"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US" sz="3600" dirty="0" err="1">
                <a:latin typeface="Calibri"/>
                <a:ea typeface="Calibri"/>
                <a:cs typeface="Calibri"/>
                <a:sym typeface="Calibri"/>
              </a:rPr>
              <a:t>Visualising</a:t>
            </a:r>
            <a:r>
              <a:rPr lang="en-US" sz="3600" dirty="0">
                <a:latin typeface="Calibri"/>
                <a:ea typeface="Calibri"/>
                <a:cs typeface="Calibri"/>
                <a:sym typeface="Calibri"/>
              </a:rPr>
              <a:t> genome rearrangements</a:t>
            </a:r>
            <a:endParaRPr sz="3600" dirty="0"/>
          </a:p>
        </p:txBody>
      </p:sp>
    </p:spTree>
    <p:extLst>
      <p:ext uri="{BB962C8B-B14F-4D97-AF65-F5344CB8AC3E}">
        <p14:creationId xmlns:p14="http://schemas.microsoft.com/office/powerpoint/2010/main" val="2283500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6"/>
          <p:cNvSpPr txBox="1"/>
          <p:nvPr/>
        </p:nvSpPr>
        <p:spPr>
          <a:xfrm>
            <a:off x="8915400" y="3810000"/>
            <a:ext cx="1547812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0000FF"/>
              </a:buClr>
              <a:buSzPts val="1400"/>
            </a:pPr>
            <a:r>
              <a:rPr lang="en-US" sz="1400" i="1" dirty="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B. </a:t>
            </a:r>
            <a:r>
              <a:rPr lang="en-US" sz="1400" i="1" dirty="0" err="1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bronchiseptica</a:t>
            </a:r>
            <a:endParaRPr dirty="0"/>
          </a:p>
        </p:txBody>
      </p:sp>
      <p:sp>
        <p:nvSpPr>
          <p:cNvPr id="257" name="Google Shape;257;p26"/>
          <p:cNvSpPr txBox="1"/>
          <p:nvPr/>
        </p:nvSpPr>
        <p:spPr>
          <a:xfrm>
            <a:off x="8915401" y="6248400"/>
            <a:ext cx="1468437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0000FF"/>
              </a:buClr>
              <a:buSzPts val="1400"/>
            </a:pPr>
            <a:r>
              <a:rPr lang="en-US" sz="1400" i="1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B. parapertussis</a:t>
            </a:r>
            <a:endParaRPr/>
          </a:p>
        </p:txBody>
      </p:sp>
      <p:sp>
        <p:nvSpPr>
          <p:cNvPr id="258" name="Google Shape;258;p26"/>
          <p:cNvSpPr txBox="1"/>
          <p:nvPr/>
        </p:nvSpPr>
        <p:spPr>
          <a:xfrm>
            <a:off x="8915401" y="1295400"/>
            <a:ext cx="2254347" cy="2520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0000FF"/>
              </a:buClr>
              <a:buSzPts val="1400"/>
            </a:pPr>
            <a:r>
              <a:rPr lang="en-US" sz="1400" i="1" dirty="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Bordetella pertussis</a:t>
            </a:r>
            <a:endParaRPr dirty="0"/>
          </a:p>
        </p:txBody>
      </p:sp>
      <p:pic>
        <p:nvPicPr>
          <p:cNvPr id="259" name="Google Shape;259;p26" descr="ACT8"/>
          <p:cNvPicPr preferRelativeResize="0"/>
          <p:nvPr/>
        </p:nvPicPr>
        <p:blipFill rotWithShape="1">
          <a:blip r:embed="rId3">
            <a:alphaModFix/>
          </a:blip>
          <a:srcRect l="880" t="6588" r="7086" b="7556"/>
          <a:stretch/>
        </p:blipFill>
        <p:spPr>
          <a:xfrm>
            <a:off x="1912937" y="1371600"/>
            <a:ext cx="6932612" cy="5173662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110;p15">
            <a:extLst>
              <a:ext uri="{FF2B5EF4-FFF2-40B4-BE49-F238E27FC236}">
                <a16:creationId xmlns:a16="http://schemas.microsoft.com/office/drawing/2014/main" id="{5177EF00-7F19-2A40-A305-A432E1C9DC7D}"/>
              </a:ext>
            </a:extLst>
          </p:cNvPr>
          <p:cNvSpPr txBox="1"/>
          <p:nvPr/>
        </p:nvSpPr>
        <p:spPr>
          <a:xfrm>
            <a:off x="0" y="0"/>
            <a:ext cx="12192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chemeClr val="dk2"/>
              </a:buClr>
              <a:buSzPts val="4400"/>
            </a:pPr>
            <a:r>
              <a:rPr lang="en-US" sz="3600" dirty="0"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US" sz="3600" dirty="0" err="1">
                <a:latin typeface="Calibri"/>
                <a:ea typeface="Calibri"/>
                <a:cs typeface="Calibri"/>
                <a:sym typeface="Calibri"/>
              </a:rPr>
              <a:t>Visualising</a:t>
            </a:r>
            <a:r>
              <a:rPr lang="en-US" sz="3600" dirty="0">
                <a:latin typeface="Calibri"/>
                <a:ea typeface="Calibri"/>
                <a:cs typeface="Calibri"/>
                <a:sym typeface="Calibri"/>
              </a:rPr>
              <a:t> genome rearrangements: </a:t>
            </a:r>
            <a:r>
              <a:rPr lang="en-US" sz="3600" i="1" dirty="0">
                <a:solidFill>
                  <a:srgbClr val="0432FF"/>
                </a:solidFill>
                <a:latin typeface="Calibri"/>
                <a:ea typeface="Calibri"/>
                <a:cs typeface="Calibri"/>
                <a:sym typeface="Calibri"/>
              </a:rPr>
              <a:t>Bordetella spp.</a:t>
            </a:r>
            <a:endParaRPr sz="3600" i="1" dirty="0">
              <a:solidFill>
                <a:srgbClr val="0432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76428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27"/>
          <p:cNvSpPr txBox="1"/>
          <p:nvPr/>
        </p:nvSpPr>
        <p:spPr>
          <a:xfrm>
            <a:off x="2335213" y="1211263"/>
            <a:ext cx="828675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chemeClr val="dk1"/>
              </a:buClr>
              <a:buSzPts val="1200"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Manfredo</a:t>
            </a:r>
            <a:endParaRPr/>
          </a:p>
        </p:txBody>
      </p:sp>
      <p:sp>
        <p:nvSpPr>
          <p:cNvPr id="267" name="Google Shape;267;p27"/>
          <p:cNvSpPr txBox="1"/>
          <p:nvPr/>
        </p:nvSpPr>
        <p:spPr>
          <a:xfrm>
            <a:off x="2601912" y="1922463"/>
            <a:ext cx="557212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chemeClr val="dk1"/>
              </a:buClr>
              <a:buSzPts val="1200"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SS_1</a:t>
            </a:r>
            <a:endParaRPr/>
          </a:p>
        </p:txBody>
      </p:sp>
      <p:sp>
        <p:nvSpPr>
          <p:cNvPr id="268" name="Google Shape;268;p27"/>
          <p:cNvSpPr txBox="1"/>
          <p:nvPr/>
        </p:nvSpPr>
        <p:spPr>
          <a:xfrm>
            <a:off x="2297112" y="2635251"/>
            <a:ext cx="887412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chemeClr val="dk1"/>
              </a:buClr>
              <a:buSzPts val="1200"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MGAS315</a:t>
            </a:r>
            <a:endParaRPr/>
          </a:p>
        </p:txBody>
      </p:sp>
      <p:pic>
        <p:nvPicPr>
          <p:cNvPr id="269" name="Google Shape;269;p27" descr="sna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52800" y="1066801"/>
            <a:ext cx="6096000" cy="5392737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27"/>
          <p:cNvSpPr txBox="1"/>
          <p:nvPr/>
        </p:nvSpPr>
        <p:spPr>
          <a:xfrm>
            <a:off x="2208212" y="3346451"/>
            <a:ext cx="97155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chemeClr val="dk1"/>
              </a:buClr>
              <a:buSzPts val="1200"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MGAS8232</a:t>
            </a:r>
            <a:endParaRPr/>
          </a:p>
        </p:txBody>
      </p:sp>
      <p:sp>
        <p:nvSpPr>
          <p:cNvPr id="271" name="Google Shape;271;p27"/>
          <p:cNvSpPr txBox="1"/>
          <p:nvPr/>
        </p:nvSpPr>
        <p:spPr>
          <a:xfrm>
            <a:off x="2690812" y="4059238"/>
            <a:ext cx="481012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chemeClr val="dk1"/>
              </a:buClr>
              <a:buSzPts val="1200"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M_1</a:t>
            </a:r>
            <a:endParaRPr/>
          </a:p>
        </p:txBody>
      </p:sp>
      <p:sp>
        <p:nvSpPr>
          <p:cNvPr id="272" name="Google Shape;272;p27"/>
          <p:cNvSpPr txBox="1"/>
          <p:nvPr/>
        </p:nvSpPr>
        <p:spPr>
          <a:xfrm>
            <a:off x="2119313" y="4770438"/>
            <a:ext cx="1057275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chemeClr val="dk1"/>
              </a:buClr>
              <a:buSzPts val="1200"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MGAS10394</a:t>
            </a:r>
            <a:endParaRPr/>
          </a:p>
        </p:txBody>
      </p:sp>
      <p:sp>
        <p:nvSpPr>
          <p:cNvPr id="273" name="Google Shape;273;p27"/>
          <p:cNvSpPr txBox="1"/>
          <p:nvPr/>
        </p:nvSpPr>
        <p:spPr>
          <a:xfrm>
            <a:off x="2208212" y="5483226"/>
            <a:ext cx="97155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chemeClr val="dk1"/>
              </a:buClr>
              <a:buSzPts val="1200"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MGAS5005</a:t>
            </a:r>
            <a:endParaRPr/>
          </a:p>
        </p:txBody>
      </p:sp>
      <p:sp>
        <p:nvSpPr>
          <p:cNvPr id="274" name="Google Shape;274;p27"/>
          <p:cNvSpPr txBox="1"/>
          <p:nvPr/>
        </p:nvSpPr>
        <p:spPr>
          <a:xfrm>
            <a:off x="2208212" y="6196013"/>
            <a:ext cx="97155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chemeClr val="dk1"/>
              </a:buClr>
              <a:buSzPts val="1200"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MGAS6180</a:t>
            </a:r>
            <a:endParaRPr/>
          </a:p>
        </p:txBody>
      </p:sp>
      <p:sp>
        <p:nvSpPr>
          <p:cNvPr id="13" name="Google Shape;110;p15">
            <a:extLst>
              <a:ext uri="{FF2B5EF4-FFF2-40B4-BE49-F238E27FC236}">
                <a16:creationId xmlns:a16="http://schemas.microsoft.com/office/drawing/2014/main" id="{4866BD1E-23A6-094C-B472-4DF1ED465A28}"/>
              </a:ext>
            </a:extLst>
          </p:cNvPr>
          <p:cNvSpPr txBox="1"/>
          <p:nvPr/>
        </p:nvSpPr>
        <p:spPr>
          <a:xfrm>
            <a:off x="0" y="0"/>
            <a:ext cx="12192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chemeClr val="dk2"/>
              </a:buClr>
              <a:buSzPts val="4400"/>
            </a:pPr>
            <a:r>
              <a:rPr lang="en-US" sz="3600" dirty="0">
                <a:latin typeface="Calibri"/>
                <a:ea typeface="Calibri"/>
                <a:cs typeface="Calibri"/>
                <a:sym typeface="Calibri"/>
              </a:rPr>
              <a:t>    Comparison of strain diversity: </a:t>
            </a:r>
            <a:r>
              <a:rPr lang="en-US" sz="3600" i="1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Streptococcus pyogenes</a:t>
            </a:r>
            <a:r>
              <a:rPr lang="en-US" sz="3600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3600" dirty="0"/>
          </a:p>
        </p:txBody>
      </p:sp>
    </p:spTree>
    <p:extLst>
      <p:ext uri="{BB962C8B-B14F-4D97-AF65-F5344CB8AC3E}">
        <p14:creationId xmlns:p14="http://schemas.microsoft.com/office/powerpoint/2010/main" val="30779293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28"/>
          <p:cNvSpPr txBox="1">
            <a:spLocks noGrp="1"/>
          </p:cNvSpPr>
          <p:nvPr>
            <p:ph type="body" idx="4294967295"/>
          </p:nvPr>
        </p:nvSpPr>
        <p:spPr>
          <a:xfrm>
            <a:off x="1378218" y="1283677"/>
            <a:ext cx="7772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342900" indent="-34290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800"/>
              <a:buFont typeface="Calibri"/>
              <a:buChar char="•"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Gene gain and/or loss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  <a:p>
            <a:pPr marL="34290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Duplication, horizontal gene transfer, indels</a:t>
            </a:r>
            <a:endParaRPr sz="2000" dirty="0">
              <a:latin typeface="Calibri"/>
              <a:ea typeface="Calibri"/>
              <a:cs typeface="Calibri"/>
              <a:sym typeface="Calibri"/>
            </a:endParaRPr>
          </a:p>
          <a:p>
            <a:pPr marL="742950" lvl="1" indent="-285750">
              <a:lnSpc>
                <a:spcPct val="100000"/>
              </a:lnSpc>
              <a:spcBef>
                <a:spcPts val="480"/>
              </a:spcBef>
              <a:buClr>
                <a:schemeClr val="dk1"/>
              </a:buClr>
              <a:buSzPts val="2400"/>
              <a:buNone/>
            </a:pPr>
            <a:endParaRPr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indent="-368300">
              <a:lnSpc>
                <a:spcPct val="100000"/>
              </a:lnSpc>
              <a:spcBef>
                <a:spcPts val="480"/>
              </a:spcBef>
              <a:buClr>
                <a:schemeClr val="dk1"/>
              </a:buClr>
              <a:buSzPts val="2800"/>
              <a:buFont typeface="Calibri"/>
              <a:buChar char="•"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Gene function modification</a:t>
            </a:r>
            <a:endParaRPr sz="2400" dirty="0"/>
          </a:p>
          <a:p>
            <a:pPr marL="742950" lvl="1" indent="-285750">
              <a:lnSpc>
                <a:spcPct val="100000"/>
              </a:lnSpc>
              <a:spcBef>
                <a:spcPts val="400"/>
              </a:spcBef>
              <a:buClr>
                <a:schemeClr val="dk1"/>
              </a:buClr>
              <a:buSzPts val="2000"/>
              <a:buFont typeface="Calibri"/>
              <a:buChar char="–"/>
            </a:pP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Loss of function (pseudogenes, gene fission)</a:t>
            </a:r>
            <a:endParaRPr sz="2000" dirty="0">
              <a:latin typeface="Calibri"/>
              <a:ea typeface="Calibri"/>
              <a:cs typeface="Calibri"/>
              <a:sym typeface="Calibri"/>
            </a:endParaRPr>
          </a:p>
          <a:p>
            <a:pPr marL="742950" lvl="1" indent="-285750">
              <a:lnSpc>
                <a:spcPct val="100000"/>
              </a:lnSpc>
              <a:spcBef>
                <a:spcPts val="400"/>
              </a:spcBef>
              <a:buSzPts val="2000"/>
              <a:buFont typeface="Calibri"/>
              <a:buChar char="–"/>
            </a:pP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Gain of function (gene fusion)</a:t>
            </a:r>
            <a:endParaRPr sz="2000" dirty="0">
              <a:latin typeface="Calibri"/>
              <a:ea typeface="Calibri"/>
              <a:cs typeface="Calibri"/>
              <a:sym typeface="Calibri"/>
            </a:endParaRPr>
          </a:p>
          <a:p>
            <a:pPr marL="742950" lvl="1" indent="-285750">
              <a:lnSpc>
                <a:spcPct val="100000"/>
              </a:lnSpc>
              <a:spcBef>
                <a:spcPts val="400"/>
              </a:spcBef>
              <a:buSzPts val="2000"/>
              <a:buFont typeface="Calibri"/>
              <a:buChar char="–"/>
            </a:pP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Mutation accumulation (SNPs)</a:t>
            </a:r>
            <a:endParaRPr sz="2000" dirty="0"/>
          </a:p>
        </p:txBody>
      </p:sp>
      <p:sp>
        <p:nvSpPr>
          <p:cNvPr id="5" name="Google Shape;110;p15">
            <a:extLst>
              <a:ext uri="{FF2B5EF4-FFF2-40B4-BE49-F238E27FC236}">
                <a16:creationId xmlns:a16="http://schemas.microsoft.com/office/drawing/2014/main" id="{25BA43C7-3C54-1B47-B6D9-E0407F46228E}"/>
              </a:ext>
            </a:extLst>
          </p:cNvPr>
          <p:cNvSpPr txBox="1"/>
          <p:nvPr/>
        </p:nvSpPr>
        <p:spPr>
          <a:xfrm>
            <a:off x="0" y="0"/>
            <a:ext cx="12192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chemeClr val="dk2"/>
              </a:buClr>
              <a:buSzPts val="4400"/>
            </a:pPr>
            <a:r>
              <a:rPr lang="en-US" sz="3600" dirty="0">
                <a:latin typeface="Calibri"/>
                <a:ea typeface="Calibri"/>
                <a:cs typeface="Calibri"/>
                <a:sym typeface="Calibri"/>
              </a:rPr>
              <a:t>    Comparison of genic diversity</a:t>
            </a:r>
            <a:endParaRPr sz="3600" dirty="0"/>
          </a:p>
        </p:txBody>
      </p:sp>
    </p:spTree>
    <p:extLst>
      <p:ext uri="{BB962C8B-B14F-4D97-AF65-F5344CB8AC3E}">
        <p14:creationId xmlns:p14="http://schemas.microsoft.com/office/powerpoint/2010/main" val="10560549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004C26-7669-6B4D-8AB4-9275DF4541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162B2E-D44E-5148-A2FE-8E40F476D7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690688"/>
            <a:ext cx="10515600" cy="4486275"/>
          </a:xfrm>
        </p:spPr>
        <p:txBody>
          <a:bodyPr/>
          <a:lstStyle/>
          <a:p>
            <a:r>
              <a:rPr lang="en-US" dirty="0"/>
              <a:t>Manual, individual presentations</a:t>
            </a:r>
          </a:p>
          <a:p>
            <a:pPr lvl="1"/>
            <a:r>
              <a:rPr lang="en-US" dirty="0">
                <a:hlinkClick r:id="rId2"/>
              </a:rPr>
              <a:t>https://stephenrdoyle.github.io/LSHTM_ParasiteGenomics/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Day 1</a:t>
            </a:r>
          </a:p>
          <a:p>
            <a:pPr lvl="1"/>
            <a:r>
              <a:rPr lang="en-US" dirty="0"/>
              <a:t>Module 1: Artemis</a:t>
            </a:r>
          </a:p>
          <a:p>
            <a:pPr lvl="1"/>
            <a:r>
              <a:rPr lang="en-US" dirty="0"/>
              <a:t>Module 2: Short read mapping</a:t>
            </a:r>
          </a:p>
          <a:p>
            <a:pPr lvl="1"/>
            <a:endParaRPr lang="en-US" dirty="0"/>
          </a:p>
          <a:p>
            <a:r>
              <a:rPr lang="en-US" b="1" dirty="0"/>
              <a:t>Day 2</a:t>
            </a:r>
          </a:p>
          <a:p>
            <a:pPr lvl="1"/>
            <a:r>
              <a:rPr lang="en-US" b="1" dirty="0"/>
              <a:t>Module 3: Comparative genomics</a:t>
            </a:r>
          </a:p>
          <a:p>
            <a:pPr lvl="1"/>
            <a:r>
              <a:rPr lang="en-US" b="1" dirty="0"/>
              <a:t>Module 4: Genome assembly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42069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7" name="Google Shape;287;p29"/>
          <p:cNvCxnSpPr/>
          <p:nvPr/>
        </p:nvCxnSpPr>
        <p:spPr>
          <a:xfrm>
            <a:off x="3924300" y="5003800"/>
            <a:ext cx="5029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288" name="Google Shape;288;p29"/>
          <p:cNvCxnSpPr/>
          <p:nvPr/>
        </p:nvCxnSpPr>
        <p:spPr>
          <a:xfrm>
            <a:off x="2438400" y="2552700"/>
            <a:ext cx="79248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med" len="med"/>
            <a:tailEnd type="none" w="med" len="med"/>
          </a:ln>
        </p:spPr>
      </p:cxnSp>
      <p:sp>
        <p:nvSpPr>
          <p:cNvPr id="289" name="Google Shape;289;p29"/>
          <p:cNvSpPr/>
          <p:nvPr/>
        </p:nvSpPr>
        <p:spPr>
          <a:xfrm>
            <a:off x="2514600" y="2362200"/>
            <a:ext cx="914400" cy="3810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800080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0" name="Google Shape;290;p29"/>
          <p:cNvSpPr/>
          <p:nvPr/>
        </p:nvSpPr>
        <p:spPr>
          <a:xfrm>
            <a:off x="3460750" y="2362200"/>
            <a:ext cx="838200" cy="3810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00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1" name="Google Shape;291;p29"/>
          <p:cNvSpPr/>
          <p:nvPr/>
        </p:nvSpPr>
        <p:spPr>
          <a:xfrm>
            <a:off x="4495800" y="2362200"/>
            <a:ext cx="914400" cy="3810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FF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2" name="Google Shape;292;p29"/>
          <p:cNvSpPr/>
          <p:nvPr/>
        </p:nvSpPr>
        <p:spPr>
          <a:xfrm>
            <a:off x="5486400" y="2362200"/>
            <a:ext cx="1905000" cy="3810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FF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3" name="Google Shape;293;p29"/>
          <p:cNvSpPr/>
          <p:nvPr/>
        </p:nvSpPr>
        <p:spPr>
          <a:xfrm>
            <a:off x="7413625" y="2362200"/>
            <a:ext cx="914400" cy="3810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FFFF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4" name="Google Shape;294;p29"/>
          <p:cNvSpPr/>
          <p:nvPr/>
        </p:nvSpPr>
        <p:spPr>
          <a:xfrm>
            <a:off x="8610600" y="2362200"/>
            <a:ext cx="762000" cy="3810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FF00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5" name="Google Shape;295;p29"/>
          <p:cNvSpPr/>
          <p:nvPr/>
        </p:nvSpPr>
        <p:spPr>
          <a:xfrm>
            <a:off x="9394825" y="2362200"/>
            <a:ext cx="914400" cy="3810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9900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6" name="Google Shape;296;p29"/>
          <p:cNvSpPr/>
          <p:nvPr/>
        </p:nvSpPr>
        <p:spPr>
          <a:xfrm>
            <a:off x="4016375" y="4800600"/>
            <a:ext cx="914400" cy="3810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800080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7" name="Google Shape;297;p29"/>
          <p:cNvSpPr/>
          <p:nvPr/>
        </p:nvSpPr>
        <p:spPr>
          <a:xfrm>
            <a:off x="4962525" y="4800600"/>
            <a:ext cx="838200" cy="3810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00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8" name="Google Shape;298;p29"/>
          <p:cNvSpPr/>
          <p:nvPr/>
        </p:nvSpPr>
        <p:spPr>
          <a:xfrm>
            <a:off x="5997575" y="4800600"/>
            <a:ext cx="914400" cy="3810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FF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9" name="Google Shape;299;p29"/>
          <p:cNvSpPr/>
          <p:nvPr/>
        </p:nvSpPr>
        <p:spPr>
          <a:xfrm>
            <a:off x="7140575" y="4800600"/>
            <a:ext cx="762000" cy="3810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FF00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00" name="Google Shape;300;p29"/>
          <p:cNvSpPr/>
          <p:nvPr/>
        </p:nvSpPr>
        <p:spPr>
          <a:xfrm>
            <a:off x="7924800" y="4800600"/>
            <a:ext cx="914400" cy="3810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9900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01" name="Google Shape;301;p29"/>
          <p:cNvSpPr/>
          <p:nvPr/>
        </p:nvSpPr>
        <p:spPr>
          <a:xfrm rot="10800000" flipH="1">
            <a:off x="2514600" y="2819275"/>
            <a:ext cx="4288200" cy="1945200"/>
          </a:xfrm>
          <a:prstGeom prst="parallelogram">
            <a:avLst>
              <a:gd name="adj" fmla="val 7507"/>
            </a:avLst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02" name="Google Shape;302;p29"/>
          <p:cNvSpPr/>
          <p:nvPr/>
        </p:nvSpPr>
        <p:spPr>
          <a:xfrm rot="10800000">
            <a:off x="7162800" y="2856948"/>
            <a:ext cx="3200400" cy="1905000"/>
          </a:xfrm>
          <a:prstGeom prst="parallelogram">
            <a:avLst>
              <a:gd name="adj" fmla="val 10125"/>
            </a:avLst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03" name="Google Shape;303;p29"/>
          <p:cNvSpPr txBox="1"/>
          <p:nvPr/>
        </p:nvSpPr>
        <p:spPr>
          <a:xfrm>
            <a:off x="3374136" y="5867400"/>
            <a:ext cx="5900928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chemeClr val="dk1"/>
              </a:buClr>
              <a:buSzPts val="2400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Example of an insertion or deletion</a:t>
            </a:r>
            <a:endParaRPr/>
          </a:p>
        </p:txBody>
      </p:sp>
      <p:sp>
        <p:nvSpPr>
          <p:cNvPr id="20" name="Google Shape;303;p29">
            <a:extLst>
              <a:ext uri="{FF2B5EF4-FFF2-40B4-BE49-F238E27FC236}">
                <a16:creationId xmlns:a16="http://schemas.microsoft.com/office/drawing/2014/main" id="{1B262732-F4BE-974C-AD98-F12C3E3376FC}"/>
              </a:ext>
            </a:extLst>
          </p:cNvPr>
          <p:cNvSpPr txBox="1"/>
          <p:nvPr/>
        </p:nvSpPr>
        <p:spPr>
          <a:xfrm>
            <a:off x="2427097" y="1975838"/>
            <a:ext cx="1419039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chemeClr val="dk1"/>
              </a:buClr>
              <a:buSzPts val="2400"/>
            </a:pPr>
            <a:r>
              <a:rPr lang="en-US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Genome 1</a:t>
            </a:r>
            <a:endParaRPr dirty="0"/>
          </a:p>
        </p:txBody>
      </p:sp>
      <p:sp>
        <p:nvSpPr>
          <p:cNvPr id="21" name="Google Shape;303;p29">
            <a:extLst>
              <a:ext uri="{FF2B5EF4-FFF2-40B4-BE49-F238E27FC236}">
                <a16:creationId xmlns:a16="http://schemas.microsoft.com/office/drawing/2014/main" id="{48B7748B-DABA-A24F-8F14-68DB712A2317}"/>
              </a:ext>
            </a:extLst>
          </p:cNvPr>
          <p:cNvSpPr txBox="1"/>
          <p:nvPr/>
        </p:nvSpPr>
        <p:spPr>
          <a:xfrm>
            <a:off x="3764055" y="5209494"/>
            <a:ext cx="1419039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chemeClr val="dk1"/>
              </a:buClr>
              <a:buSzPts val="2400"/>
            </a:pPr>
            <a:r>
              <a:rPr lang="en-US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Genome 2</a:t>
            </a:r>
            <a:endParaRPr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0E7C4B6-6D1D-C845-8CAC-63F22CB87A89}"/>
              </a:ext>
            </a:extLst>
          </p:cNvPr>
          <p:cNvSpPr/>
          <p:nvPr/>
        </p:nvSpPr>
        <p:spPr>
          <a:xfrm>
            <a:off x="6220126" y="2779324"/>
            <a:ext cx="395858" cy="20145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A40447C-C35D-1640-B2BC-E730D43C0B97}"/>
              </a:ext>
            </a:extLst>
          </p:cNvPr>
          <p:cNvSpPr/>
          <p:nvPr/>
        </p:nvSpPr>
        <p:spPr>
          <a:xfrm>
            <a:off x="6435302" y="2750327"/>
            <a:ext cx="395858" cy="20145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D48A745-558B-714A-8214-0C4AB6E7A032}"/>
              </a:ext>
            </a:extLst>
          </p:cNvPr>
          <p:cNvSpPr/>
          <p:nvPr/>
        </p:nvSpPr>
        <p:spPr>
          <a:xfrm>
            <a:off x="5876040" y="2761191"/>
            <a:ext cx="395858" cy="6678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FBB3030-6355-0647-877B-A9C7C7B97013}"/>
              </a:ext>
            </a:extLst>
          </p:cNvPr>
          <p:cNvSpPr/>
          <p:nvPr/>
        </p:nvSpPr>
        <p:spPr>
          <a:xfrm rot="1777655">
            <a:off x="7256857" y="2638318"/>
            <a:ext cx="395858" cy="22095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6AE5377-90D4-444F-AEA9-69B52FD373E3}"/>
              </a:ext>
            </a:extLst>
          </p:cNvPr>
          <p:cNvSpPr/>
          <p:nvPr/>
        </p:nvSpPr>
        <p:spPr>
          <a:xfrm>
            <a:off x="7251947" y="2828266"/>
            <a:ext cx="548789" cy="6382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28C3CD0-1D47-BE42-A786-E9B808D33C85}"/>
              </a:ext>
            </a:extLst>
          </p:cNvPr>
          <p:cNvSpPr/>
          <p:nvPr/>
        </p:nvSpPr>
        <p:spPr>
          <a:xfrm>
            <a:off x="6963417" y="3399983"/>
            <a:ext cx="548789" cy="6382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5D0A808-BB02-3547-BAA0-4147A3F491CC}"/>
              </a:ext>
            </a:extLst>
          </p:cNvPr>
          <p:cNvSpPr/>
          <p:nvPr/>
        </p:nvSpPr>
        <p:spPr>
          <a:xfrm rot="1777655">
            <a:off x="7981454" y="2795780"/>
            <a:ext cx="184670" cy="1340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86BE843-F815-8749-99BB-02077DE61388}"/>
              </a:ext>
            </a:extLst>
          </p:cNvPr>
          <p:cNvSpPr/>
          <p:nvPr/>
        </p:nvSpPr>
        <p:spPr>
          <a:xfrm rot="1777655">
            <a:off x="7145476" y="4651224"/>
            <a:ext cx="184670" cy="134053"/>
          </a:xfrm>
          <a:prstGeom prst="rect">
            <a:avLst/>
          </a:prstGeom>
          <a:solidFill>
            <a:srgbClr val="EB32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BA74756-BA57-AF4A-9AB7-80A4B71864F9}"/>
              </a:ext>
            </a:extLst>
          </p:cNvPr>
          <p:cNvSpPr/>
          <p:nvPr/>
        </p:nvSpPr>
        <p:spPr>
          <a:xfrm>
            <a:off x="7177657" y="4761311"/>
            <a:ext cx="184670" cy="943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B1E449D-07D0-E64D-9029-B267C489B391}"/>
              </a:ext>
            </a:extLst>
          </p:cNvPr>
          <p:cNvSpPr/>
          <p:nvPr/>
        </p:nvSpPr>
        <p:spPr>
          <a:xfrm rot="19869427">
            <a:off x="5483134" y="2734146"/>
            <a:ext cx="290107" cy="2352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7D26F91-501E-854C-A48D-C17C123557FD}"/>
              </a:ext>
            </a:extLst>
          </p:cNvPr>
          <p:cNvSpPr/>
          <p:nvPr/>
        </p:nvSpPr>
        <p:spPr>
          <a:xfrm rot="19378790">
            <a:off x="5909184" y="2607710"/>
            <a:ext cx="232005" cy="2341293"/>
          </a:xfrm>
          <a:prstGeom prst="rect">
            <a:avLst/>
          </a:prstGeom>
          <a:solidFill>
            <a:srgbClr val="EA34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57769A4-7AE4-A448-B8CE-5B05A65E7C73}"/>
              </a:ext>
            </a:extLst>
          </p:cNvPr>
          <p:cNvSpPr/>
          <p:nvPr/>
        </p:nvSpPr>
        <p:spPr>
          <a:xfrm rot="19378790">
            <a:off x="6133394" y="2583545"/>
            <a:ext cx="412135" cy="21737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52B6CAA-E23F-A540-B363-9CCFAFFC519B}"/>
              </a:ext>
            </a:extLst>
          </p:cNvPr>
          <p:cNvSpPr/>
          <p:nvPr/>
        </p:nvSpPr>
        <p:spPr>
          <a:xfrm>
            <a:off x="6029113" y="4234455"/>
            <a:ext cx="438736" cy="531261"/>
          </a:xfrm>
          <a:prstGeom prst="rect">
            <a:avLst/>
          </a:prstGeom>
          <a:solidFill>
            <a:srgbClr val="EA34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7D7F0CD-4756-D847-80C2-977C98336FDF}"/>
              </a:ext>
            </a:extLst>
          </p:cNvPr>
          <p:cNvSpPr/>
          <p:nvPr/>
        </p:nvSpPr>
        <p:spPr>
          <a:xfrm>
            <a:off x="6244289" y="4421941"/>
            <a:ext cx="334629" cy="342738"/>
          </a:xfrm>
          <a:prstGeom prst="rect">
            <a:avLst/>
          </a:prstGeom>
          <a:solidFill>
            <a:srgbClr val="EA34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6A455E6-8338-6341-9555-5BD92A266832}"/>
              </a:ext>
            </a:extLst>
          </p:cNvPr>
          <p:cNvSpPr/>
          <p:nvPr/>
        </p:nvSpPr>
        <p:spPr>
          <a:xfrm>
            <a:off x="6437985" y="4660251"/>
            <a:ext cx="334629" cy="105473"/>
          </a:xfrm>
          <a:prstGeom prst="rect">
            <a:avLst/>
          </a:prstGeom>
          <a:solidFill>
            <a:srgbClr val="EA34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D20D2F5-EB83-9A45-8AC5-B7A0469D4818}"/>
              </a:ext>
            </a:extLst>
          </p:cNvPr>
          <p:cNvSpPr/>
          <p:nvPr/>
        </p:nvSpPr>
        <p:spPr>
          <a:xfrm rot="19378790">
            <a:off x="6704813" y="4615581"/>
            <a:ext cx="112182" cy="119505"/>
          </a:xfrm>
          <a:prstGeom prst="rect">
            <a:avLst/>
          </a:prstGeom>
          <a:solidFill>
            <a:srgbClr val="EA34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286F65E-B99A-034C-AC52-A6E636F16478}"/>
              </a:ext>
            </a:extLst>
          </p:cNvPr>
          <p:cNvSpPr/>
          <p:nvPr/>
        </p:nvSpPr>
        <p:spPr>
          <a:xfrm>
            <a:off x="6516813" y="4766209"/>
            <a:ext cx="334629" cy="595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9D3A92F9-67D1-3E4D-B291-5D6C1EC4A879}"/>
              </a:ext>
            </a:extLst>
          </p:cNvPr>
          <p:cNvSpPr/>
          <p:nvPr/>
        </p:nvSpPr>
        <p:spPr>
          <a:xfrm>
            <a:off x="5354903" y="2753169"/>
            <a:ext cx="334629" cy="595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riangle 2">
            <a:extLst>
              <a:ext uri="{FF2B5EF4-FFF2-40B4-BE49-F238E27FC236}">
                <a16:creationId xmlns:a16="http://schemas.microsoft.com/office/drawing/2014/main" id="{CD2F5D89-55C7-7145-B092-D17F7C772747}"/>
              </a:ext>
            </a:extLst>
          </p:cNvPr>
          <p:cNvSpPr/>
          <p:nvPr/>
        </p:nvSpPr>
        <p:spPr>
          <a:xfrm>
            <a:off x="7099328" y="4506906"/>
            <a:ext cx="273269" cy="256510"/>
          </a:xfrm>
          <a:prstGeom prst="triangle">
            <a:avLst>
              <a:gd name="adj" fmla="val 52324"/>
            </a:avLst>
          </a:prstGeom>
          <a:solidFill>
            <a:srgbClr val="EA34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riangle 44">
            <a:extLst>
              <a:ext uri="{FF2B5EF4-FFF2-40B4-BE49-F238E27FC236}">
                <a16:creationId xmlns:a16="http://schemas.microsoft.com/office/drawing/2014/main" id="{39E33E31-A3AF-CB4D-B6CC-A3B6C2AC684A}"/>
              </a:ext>
            </a:extLst>
          </p:cNvPr>
          <p:cNvSpPr/>
          <p:nvPr/>
        </p:nvSpPr>
        <p:spPr>
          <a:xfrm>
            <a:off x="6635123" y="4595238"/>
            <a:ext cx="273269" cy="170957"/>
          </a:xfrm>
          <a:prstGeom prst="triangle">
            <a:avLst>
              <a:gd name="adj" fmla="val 52324"/>
            </a:avLst>
          </a:prstGeom>
          <a:solidFill>
            <a:srgbClr val="EA34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Google Shape;110;p15">
            <a:extLst>
              <a:ext uri="{FF2B5EF4-FFF2-40B4-BE49-F238E27FC236}">
                <a16:creationId xmlns:a16="http://schemas.microsoft.com/office/drawing/2014/main" id="{CFBFF572-CA09-C649-98A4-7CE1AD9BEA1E}"/>
              </a:ext>
            </a:extLst>
          </p:cNvPr>
          <p:cNvSpPr txBox="1"/>
          <p:nvPr/>
        </p:nvSpPr>
        <p:spPr>
          <a:xfrm>
            <a:off x="0" y="0"/>
            <a:ext cx="12192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chemeClr val="dk2"/>
              </a:buClr>
              <a:buSzPts val="4400"/>
            </a:pPr>
            <a:r>
              <a:rPr lang="en-US" sz="3600" dirty="0"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US" sz="3600" dirty="0" err="1">
                <a:latin typeface="Calibri"/>
                <a:ea typeface="Calibri"/>
                <a:cs typeface="Calibri"/>
                <a:sym typeface="Calibri"/>
              </a:rPr>
              <a:t>Visualising</a:t>
            </a:r>
            <a:r>
              <a:rPr lang="en-US" sz="3600" dirty="0">
                <a:latin typeface="Calibri"/>
                <a:ea typeface="Calibri"/>
                <a:cs typeface="Calibri"/>
                <a:sym typeface="Calibri"/>
              </a:rPr>
              <a:t> gene gain or loss</a:t>
            </a:r>
            <a:endParaRPr sz="3600" dirty="0"/>
          </a:p>
        </p:txBody>
      </p:sp>
    </p:spTree>
    <p:extLst>
      <p:ext uri="{BB962C8B-B14F-4D97-AF65-F5344CB8AC3E}">
        <p14:creationId xmlns:p14="http://schemas.microsoft.com/office/powerpoint/2010/main" val="15634220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9" name="Google Shape;309;p30"/>
          <p:cNvGrpSpPr/>
          <p:nvPr/>
        </p:nvGrpSpPr>
        <p:grpSpPr>
          <a:xfrm>
            <a:off x="2711451" y="1052513"/>
            <a:ext cx="7773987" cy="5470525"/>
            <a:chOff x="0" y="0"/>
            <a:chExt cx="2147483647" cy="2147483647"/>
          </a:xfrm>
        </p:grpSpPr>
        <p:pic>
          <p:nvPicPr>
            <p:cNvPr id="310" name="Google Shape;310;p30" descr="ACT3"/>
            <p:cNvPicPr preferRelativeResize="0"/>
            <p:nvPr/>
          </p:nvPicPr>
          <p:blipFill rotWithShape="1">
            <a:blip r:embed="rId3">
              <a:alphaModFix/>
            </a:blip>
            <a:srcRect t="8035" r="1498" b="1973"/>
            <a:stretch/>
          </p:blipFill>
          <p:spPr>
            <a:xfrm>
              <a:off x="0" y="261112875"/>
              <a:ext cx="1915500825" cy="188637077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1" name="Google Shape;311;p30"/>
            <p:cNvSpPr txBox="1"/>
            <p:nvPr/>
          </p:nvSpPr>
          <p:spPr>
            <a:xfrm>
              <a:off x="1073522453" y="86622031"/>
              <a:ext cx="162694918" cy="1196508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>
                <a:buClr>
                  <a:schemeClr val="dk1"/>
                </a:buClr>
                <a:buSzPts val="1400"/>
              </a:pPr>
              <a:r>
                <a:rPr lang="en-US" sz="1400" i="1" dirty="0" err="1">
                  <a:solidFill>
                    <a:schemeClr val="dk1"/>
                  </a:solidFill>
                  <a:latin typeface="Calibri" panose="020F0502020204030204" pitchFamily="34" charset="0"/>
                  <a:ea typeface="Helvetica Neue"/>
                  <a:cs typeface="Calibri" panose="020F0502020204030204" pitchFamily="34" charset="0"/>
                  <a:sym typeface="Helvetica Neue"/>
                </a:rPr>
                <a:t>sopE</a:t>
              </a:r>
              <a:endParaRPr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12" name="Google Shape;312;p30"/>
            <p:cNvSpPr txBox="1"/>
            <p:nvPr/>
          </p:nvSpPr>
          <p:spPr>
            <a:xfrm>
              <a:off x="1262967543" y="86622031"/>
              <a:ext cx="269257685" cy="1196508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>
                <a:buClr>
                  <a:schemeClr val="dk1"/>
                </a:buClr>
                <a:buSzPts val="1400"/>
              </a:pPr>
              <a:r>
                <a:rPr lang="en-US" sz="1400">
                  <a:solidFill>
                    <a:schemeClr val="dk1"/>
                  </a:solidFill>
                  <a:latin typeface="Calibri" panose="020F0502020204030204" pitchFamily="34" charset="0"/>
                  <a:ea typeface="Helvetica Neue"/>
                  <a:cs typeface="Calibri" panose="020F0502020204030204" pitchFamily="34" charset="0"/>
                  <a:sym typeface="Helvetica Neue"/>
                </a:rPr>
                <a:t>Vi antigen</a:t>
              </a: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13" name="Google Shape;313;p30"/>
            <p:cNvSpPr txBox="1"/>
            <p:nvPr/>
          </p:nvSpPr>
          <p:spPr>
            <a:xfrm>
              <a:off x="502555886" y="86622031"/>
              <a:ext cx="318373083" cy="1196508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>
                <a:buClr>
                  <a:schemeClr val="dk1"/>
                </a:buClr>
                <a:buSzPts val="1400"/>
              </a:pPr>
              <a:r>
                <a:rPr lang="en-US" sz="1400" dirty="0">
                  <a:solidFill>
                    <a:schemeClr val="dk1"/>
                  </a:solidFill>
                  <a:latin typeface="Calibri" panose="020F0502020204030204" pitchFamily="34" charset="0"/>
                  <a:ea typeface="Helvetica Neue"/>
                  <a:cs typeface="Calibri" panose="020F0502020204030204" pitchFamily="34" charset="0"/>
                  <a:sym typeface="Helvetica Neue"/>
                </a:rPr>
                <a:t>type IV pilus</a:t>
              </a:r>
              <a:endParaRPr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14" name="Google Shape;314;p30"/>
            <p:cNvSpPr txBox="1"/>
            <p:nvPr/>
          </p:nvSpPr>
          <p:spPr>
            <a:xfrm>
              <a:off x="1656329582" y="0"/>
              <a:ext cx="271888852" cy="1196508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>
                <a:buClr>
                  <a:schemeClr val="dk1"/>
                </a:buClr>
                <a:buSzPts val="1400"/>
              </a:pPr>
              <a:r>
                <a:rPr lang="en-US" sz="1400">
                  <a:solidFill>
                    <a:schemeClr val="dk1"/>
                  </a:solidFill>
                  <a:latin typeface="Calibri" panose="020F0502020204030204" pitchFamily="34" charset="0"/>
                  <a:ea typeface="Helvetica Neue"/>
                  <a:cs typeface="Calibri" panose="020F0502020204030204" pitchFamily="34" charset="0"/>
                  <a:sym typeface="Helvetica Neue"/>
                </a:rPr>
                <a:t>tRNA-Phe</a:t>
              </a: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315" name="Google Shape;315;p30"/>
            <p:cNvCxnSpPr/>
            <p:nvPr/>
          </p:nvCxnSpPr>
          <p:spPr>
            <a:xfrm rot="10800000" flipH="1">
              <a:off x="1578709499" y="71042655"/>
              <a:ext cx="86829020" cy="350228034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sp>
          <p:nvSpPr>
            <p:cNvPr id="316" name="Google Shape;316;p30"/>
            <p:cNvSpPr txBox="1"/>
            <p:nvPr/>
          </p:nvSpPr>
          <p:spPr>
            <a:xfrm>
              <a:off x="1932603741" y="355836481"/>
              <a:ext cx="214879905" cy="1196508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>
                <a:buClr>
                  <a:srgbClr val="0000FF"/>
                </a:buClr>
                <a:buSzPts val="1400"/>
              </a:pPr>
              <a:r>
                <a:rPr lang="en-US" sz="1400" i="1">
                  <a:solidFill>
                    <a:srgbClr val="0000FF"/>
                  </a:solidFill>
                  <a:latin typeface="Calibri" panose="020F0502020204030204" pitchFamily="34" charset="0"/>
                  <a:ea typeface="Helvetica Neue"/>
                  <a:cs typeface="Calibri" panose="020F0502020204030204" pitchFamily="34" charset="0"/>
                  <a:sym typeface="Helvetica Neue"/>
                </a:rPr>
                <a:t>S. typhi</a:t>
              </a: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17" name="Google Shape;317;p30"/>
            <p:cNvSpPr txBox="1"/>
            <p:nvPr/>
          </p:nvSpPr>
          <p:spPr>
            <a:xfrm>
              <a:off x="1941374363" y="1886370404"/>
              <a:ext cx="184621163" cy="1196508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>
                <a:buClr>
                  <a:srgbClr val="0000FF"/>
                </a:buClr>
                <a:buSzPts val="1400"/>
              </a:pPr>
              <a:r>
                <a:rPr lang="en-US" sz="1400" i="1">
                  <a:solidFill>
                    <a:srgbClr val="0000FF"/>
                  </a:solidFill>
                  <a:latin typeface="Calibri" panose="020F0502020204030204" pitchFamily="34" charset="0"/>
                  <a:ea typeface="Helvetica Neue"/>
                  <a:cs typeface="Calibri" panose="020F0502020204030204" pitchFamily="34" charset="0"/>
                  <a:sym typeface="Helvetica Neue"/>
                </a:rPr>
                <a:t>E. coli</a:t>
              </a: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12" name="Google Shape;110;p15">
            <a:extLst>
              <a:ext uri="{FF2B5EF4-FFF2-40B4-BE49-F238E27FC236}">
                <a16:creationId xmlns:a16="http://schemas.microsoft.com/office/drawing/2014/main" id="{DB15C7F5-CA4F-EB40-A5E2-3868300E48CB}"/>
              </a:ext>
            </a:extLst>
          </p:cNvPr>
          <p:cNvSpPr txBox="1"/>
          <p:nvPr/>
        </p:nvSpPr>
        <p:spPr>
          <a:xfrm>
            <a:off x="0" y="0"/>
            <a:ext cx="12192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chemeClr val="dk2"/>
              </a:buClr>
              <a:buSzPts val="4400"/>
            </a:pPr>
            <a:r>
              <a:rPr lang="en-US" sz="3600" dirty="0"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US" sz="3600" dirty="0" err="1">
                <a:latin typeface="Calibri"/>
                <a:ea typeface="Calibri"/>
                <a:cs typeface="Calibri"/>
                <a:sym typeface="Calibri"/>
              </a:rPr>
              <a:t>Visualising</a:t>
            </a:r>
            <a:r>
              <a:rPr lang="en-US" sz="3600" dirty="0">
                <a:latin typeface="Calibri"/>
                <a:ea typeface="Calibri"/>
                <a:cs typeface="Calibri"/>
                <a:sym typeface="Calibri"/>
              </a:rPr>
              <a:t> gene gain or loss</a:t>
            </a:r>
            <a:endParaRPr sz="3600" dirty="0"/>
          </a:p>
        </p:txBody>
      </p:sp>
    </p:spTree>
    <p:extLst>
      <p:ext uri="{BB962C8B-B14F-4D97-AF65-F5344CB8AC3E}">
        <p14:creationId xmlns:p14="http://schemas.microsoft.com/office/powerpoint/2010/main" val="36508587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" name="Google Shape;323;p31" descr="sopA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31951" y="1773238"/>
            <a:ext cx="8772525" cy="4625975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31"/>
          <p:cNvSpPr txBox="1"/>
          <p:nvPr/>
        </p:nvSpPr>
        <p:spPr>
          <a:xfrm>
            <a:off x="4872037" y="1341437"/>
            <a:ext cx="281305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chemeClr val="dk1"/>
              </a:buClr>
              <a:buSzPts val="1400"/>
            </a:pPr>
            <a:r>
              <a:rPr lang="en-US" sz="1400">
                <a:solidFill>
                  <a:schemeClr val="dk1"/>
                </a:solidFill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secreted effector protein (type-III)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Google Shape;110;p15">
            <a:extLst>
              <a:ext uri="{FF2B5EF4-FFF2-40B4-BE49-F238E27FC236}">
                <a16:creationId xmlns:a16="http://schemas.microsoft.com/office/drawing/2014/main" id="{A057AEB2-1863-6E4D-BEE4-5F5C294E5C47}"/>
              </a:ext>
            </a:extLst>
          </p:cNvPr>
          <p:cNvSpPr txBox="1"/>
          <p:nvPr/>
        </p:nvSpPr>
        <p:spPr>
          <a:xfrm>
            <a:off x="0" y="0"/>
            <a:ext cx="12192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chemeClr val="dk2"/>
              </a:buClr>
              <a:buSzPts val="4400"/>
            </a:pPr>
            <a:r>
              <a:rPr lang="en-US" sz="3600" dirty="0">
                <a:latin typeface="Calibri"/>
                <a:ea typeface="Calibri"/>
                <a:cs typeface="Calibri"/>
                <a:sym typeface="Calibri"/>
              </a:rPr>
              <a:t>    Loss of function: pseudogenes</a:t>
            </a:r>
            <a:endParaRPr sz="3600" dirty="0"/>
          </a:p>
        </p:txBody>
      </p:sp>
    </p:spTree>
    <p:extLst>
      <p:ext uri="{BB962C8B-B14F-4D97-AF65-F5344CB8AC3E}">
        <p14:creationId xmlns:p14="http://schemas.microsoft.com/office/powerpoint/2010/main" val="13190484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1" name="Google Shape;341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92312" y="1412876"/>
            <a:ext cx="8388350" cy="4371975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33"/>
          <p:cNvSpPr txBox="1"/>
          <p:nvPr/>
        </p:nvSpPr>
        <p:spPr>
          <a:xfrm>
            <a:off x="2279651" y="5949951"/>
            <a:ext cx="7908925" cy="460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chemeClr val="dk1"/>
              </a:buClr>
              <a:buSzPts val="2400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VCF input: row represents an individual, line represents a SNP</a:t>
            </a:r>
            <a:endParaRPr/>
          </a:p>
        </p:txBody>
      </p:sp>
      <p:sp>
        <p:nvSpPr>
          <p:cNvPr id="5" name="Google Shape;110;p15">
            <a:extLst>
              <a:ext uri="{FF2B5EF4-FFF2-40B4-BE49-F238E27FC236}">
                <a16:creationId xmlns:a16="http://schemas.microsoft.com/office/drawing/2014/main" id="{73678763-6C7D-7E4D-869C-DFA0FF3D552A}"/>
              </a:ext>
            </a:extLst>
          </p:cNvPr>
          <p:cNvSpPr txBox="1"/>
          <p:nvPr/>
        </p:nvSpPr>
        <p:spPr>
          <a:xfrm>
            <a:off x="0" y="0"/>
            <a:ext cx="12192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chemeClr val="dk2"/>
              </a:buClr>
              <a:buSzPts val="4400"/>
            </a:pPr>
            <a:r>
              <a:rPr lang="en-US" sz="3600" dirty="0">
                <a:latin typeface="Calibri"/>
                <a:ea typeface="Calibri"/>
                <a:cs typeface="Calibri"/>
                <a:sym typeface="Calibri"/>
              </a:rPr>
              <a:t>    Genetic variation among populations</a:t>
            </a:r>
            <a:endParaRPr sz="3600" dirty="0"/>
          </a:p>
        </p:txBody>
      </p:sp>
    </p:spTree>
    <p:extLst>
      <p:ext uri="{BB962C8B-B14F-4D97-AF65-F5344CB8AC3E}">
        <p14:creationId xmlns:p14="http://schemas.microsoft.com/office/powerpoint/2010/main" val="41093497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34"/>
          <p:cNvSpPr txBox="1">
            <a:spLocks noGrp="1"/>
          </p:cNvSpPr>
          <p:nvPr>
            <p:ph type="body" idx="1"/>
          </p:nvPr>
        </p:nvSpPr>
        <p:spPr>
          <a:xfrm>
            <a:off x="1267265" y="1502898"/>
            <a:ext cx="9480452" cy="4114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342900" indent="-34290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3200"/>
              <a:buFont typeface="Calibri"/>
              <a:buChar char="•"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Demonstrate some of the the basic functions of ACT</a:t>
            </a:r>
            <a:endParaRPr sz="2400" dirty="0"/>
          </a:p>
          <a:p>
            <a:pPr marL="342900" indent="-139700">
              <a:lnSpc>
                <a:spcPct val="100000"/>
              </a:lnSpc>
              <a:spcBef>
                <a:spcPts val="640"/>
              </a:spcBef>
              <a:buClr>
                <a:schemeClr val="dk1"/>
              </a:buClr>
              <a:buSzPts val="3200"/>
              <a:buNone/>
            </a:pP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indent="-342900">
              <a:lnSpc>
                <a:spcPct val="100000"/>
              </a:lnSpc>
              <a:spcBef>
                <a:spcPts val="640"/>
              </a:spcBef>
              <a:buClr>
                <a:schemeClr val="dk1"/>
              </a:buClr>
              <a:buSzPts val="3200"/>
              <a:buFont typeface="Calibri"/>
              <a:buChar char="•"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Enable you to perform basic comparative analyses</a:t>
            </a:r>
            <a:endParaRPr sz="2400" dirty="0"/>
          </a:p>
          <a:p>
            <a:pPr marL="342900" indent="-139700">
              <a:spcBef>
                <a:spcPts val="640"/>
              </a:spcBef>
              <a:buClr>
                <a:schemeClr val="dk1"/>
              </a:buClr>
              <a:buSzPts val="3200"/>
              <a:buNone/>
            </a:pPr>
            <a:endParaRPr sz="3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110;p15">
            <a:extLst>
              <a:ext uri="{FF2B5EF4-FFF2-40B4-BE49-F238E27FC236}">
                <a16:creationId xmlns:a16="http://schemas.microsoft.com/office/drawing/2014/main" id="{19E88AB9-E200-814C-B487-79304B1FB17A}"/>
              </a:ext>
            </a:extLst>
          </p:cNvPr>
          <p:cNvSpPr txBox="1"/>
          <p:nvPr/>
        </p:nvSpPr>
        <p:spPr>
          <a:xfrm>
            <a:off x="0" y="0"/>
            <a:ext cx="12192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chemeClr val="dk2"/>
              </a:buClr>
              <a:buSzPts val="4400"/>
            </a:pPr>
            <a:r>
              <a:rPr lang="en-US" sz="3600" dirty="0">
                <a:latin typeface="Calibri"/>
                <a:ea typeface="Calibri"/>
                <a:cs typeface="Calibri"/>
                <a:sym typeface="Calibri"/>
              </a:rPr>
              <a:t>    Aims of this module</a:t>
            </a:r>
            <a:endParaRPr sz="3600" dirty="0"/>
          </a:p>
        </p:txBody>
      </p:sp>
    </p:spTree>
    <p:extLst>
      <p:ext uri="{BB962C8B-B14F-4D97-AF65-F5344CB8AC3E}">
        <p14:creationId xmlns:p14="http://schemas.microsoft.com/office/powerpoint/2010/main" val="1737568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id="{F6802284-0B0A-1446-9925-043C37AA9E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954924"/>
            <a:ext cx="9144000" cy="1655762"/>
          </a:xfrm>
        </p:spPr>
        <p:txBody>
          <a:bodyPr/>
          <a:lstStyle/>
          <a:p>
            <a:r>
              <a:rPr lang="en-US" sz="4400" b="1" dirty="0"/>
              <a:t>Module 4: </a:t>
            </a:r>
          </a:p>
          <a:p>
            <a:r>
              <a:rPr lang="en-US" sz="4400" b="1" i="1" dirty="0"/>
              <a:t>De novo </a:t>
            </a:r>
            <a:r>
              <a:rPr lang="en-US" sz="4400" b="1" dirty="0"/>
              <a:t>genome assembly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70857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/>
          </p:nvPr>
        </p:nvSpPr>
        <p:spPr>
          <a:xfrm>
            <a:off x="0" y="-5936"/>
            <a:ext cx="113538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en-US" sz="3600" b="1" dirty="0"/>
              <a:t> </a:t>
            </a:r>
            <a:r>
              <a:rPr lang="en-US" sz="3600" dirty="0"/>
              <a:t>Genome sequencing is conceptually straight forward</a:t>
            </a:r>
            <a:endParaRPr dirty="0"/>
          </a:p>
        </p:txBody>
      </p:sp>
      <p:sp>
        <p:nvSpPr>
          <p:cNvPr id="96" name="Google Shape;96;p1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pic>
        <p:nvPicPr>
          <p:cNvPr id="97" name="Google Shape;97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1754" y="1541832"/>
            <a:ext cx="6534593" cy="4356395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4"/>
          <p:cNvSpPr/>
          <p:nvPr/>
        </p:nvSpPr>
        <p:spPr>
          <a:xfrm>
            <a:off x="0" y="6488759"/>
            <a:ext cx="10136372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https://www.sciencelearn.org.nz/images/198-cell-chromosomes-and-dna</a:t>
            </a:r>
            <a:endParaRPr/>
          </a:p>
        </p:txBody>
      </p:sp>
      <p:pic>
        <p:nvPicPr>
          <p:cNvPr id="99" name="Google Shape;99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793962" y="2500275"/>
            <a:ext cx="4134176" cy="23010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946041" y="6047509"/>
            <a:ext cx="2230950" cy="80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15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2123768" y="1224650"/>
            <a:ext cx="7321733" cy="5030740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5"/>
          <p:cNvSpPr/>
          <p:nvPr/>
        </p:nvSpPr>
        <p:spPr>
          <a:xfrm>
            <a:off x="9445501" y="1283297"/>
            <a:ext cx="98057" cy="1777404"/>
          </a:xfrm>
          <a:prstGeom prst="rect">
            <a:avLst/>
          </a:prstGeom>
          <a:solidFill>
            <a:srgbClr val="8296B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p15"/>
          <p:cNvSpPr/>
          <p:nvPr/>
        </p:nvSpPr>
        <p:spPr>
          <a:xfrm>
            <a:off x="9445501" y="3170021"/>
            <a:ext cx="98057" cy="1378405"/>
          </a:xfrm>
          <a:prstGeom prst="rect">
            <a:avLst/>
          </a:prstGeom>
          <a:solidFill>
            <a:srgbClr val="F4B08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15"/>
          <p:cNvSpPr/>
          <p:nvPr/>
        </p:nvSpPr>
        <p:spPr>
          <a:xfrm>
            <a:off x="9445501" y="4671766"/>
            <a:ext cx="98057" cy="1164524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p15"/>
          <p:cNvSpPr txBox="1"/>
          <p:nvPr/>
        </p:nvSpPr>
        <p:spPr>
          <a:xfrm rot="-5400000">
            <a:off x="8706109" y="2146146"/>
            <a:ext cx="2002697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Sample / library preparation</a:t>
            </a:r>
            <a:endParaRPr/>
          </a:p>
        </p:txBody>
      </p:sp>
      <p:sp>
        <p:nvSpPr>
          <p:cNvPr id="110" name="Google Shape;110;p15"/>
          <p:cNvSpPr txBox="1"/>
          <p:nvPr/>
        </p:nvSpPr>
        <p:spPr>
          <a:xfrm rot="-5400000">
            <a:off x="9254836" y="3735119"/>
            <a:ext cx="917814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Sequencing</a:t>
            </a:r>
            <a:endParaRPr/>
          </a:p>
        </p:txBody>
      </p:sp>
      <p:sp>
        <p:nvSpPr>
          <p:cNvPr id="111" name="Google Shape;111;p15"/>
          <p:cNvSpPr txBox="1"/>
          <p:nvPr/>
        </p:nvSpPr>
        <p:spPr>
          <a:xfrm rot="-5400000">
            <a:off x="9251744" y="5146110"/>
            <a:ext cx="911427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Informatics</a:t>
            </a:r>
            <a:endParaRPr/>
          </a:p>
        </p:txBody>
      </p:sp>
      <p:sp>
        <p:nvSpPr>
          <p:cNvPr id="112" name="Google Shape;112;p15"/>
          <p:cNvSpPr txBox="1"/>
          <p:nvPr/>
        </p:nvSpPr>
        <p:spPr>
          <a:xfrm>
            <a:off x="0" y="-5933"/>
            <a:ext cx="12176991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-US" sz="3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Sequencing genomes is easy…!</a:t>
            </a:r>
            <a:endParaRPr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4712368" cy="27463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 b="1"/>
              <a:t>Genome: </a:t>
            </a:r>
            <a:r>
              <a:rPr lang="en-US" sz="2400" b="1" i="1"/>
              <a:t>biologically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n-US" sz="2200"/>
              <a:t>“the haploid set of chromosomes in a gamete or microorganism, or in each cell of a multicellular organism”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n-US" sz="2200"/>
              <a:t>“the complete set of genes or genetic material present in a cell or organism”</a:t>
            </a: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sp>
        <p:nvSpPr>
          <p:cNvPr id="126" name="Google Shape;126;p16"/>
          <p:cNvSpPr txBox="1"/>
          <p:nvPr/>
        </p:nvSpPr>
        <p:spPr>
          <a:xfrm>
            <a:off x="51323" y="6311900"/>
            <a:ext cx="9937208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Adapted from Torsten Seemann presentation: “De novo genome assembly”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https://www.slideshare.net/torstenseemann/de-novo-genome-assembly-tseemann-imb-winter-school-2016-brisbane-au-4-july-2016 </a:t>
            </a:r>
            <a:endParaRPr/>
          </a:p>
        </p:txBody>
      </p:sp>
      <p:pic>
        <p:nvPicPr>
          <p:cNvPr id="127" name="Google Shape;127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46041" y="6047509"/>
            <a:ext cx="2230950" cy="804675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6"/>
          <p:cNvSpPr txBox="1">
            <a:spLocks noGrp="1"/>
          </p:cNvSpPr>
          <p:nvPr>
            <p:ph type="title"/>
          </p:nvPr>
        </p:nvSpPr>
        <p:spPr>
          <a:xfrm>
            <a:off x="51323" y="-5933"/>
            <a:ext cx="12125668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-US" sz="3600" b="1" dirty="0">
                <a:solidFill>
                  <a:schemeClr val="lt1"/>
                </a:solidFill>
              </a:rPr>
              <a:t> </a:t>
            </a:r>
            <a:r>
              <a:rPr lang="en-US" sz="3600" dirty="0"/>
              <a:t>Sequencing genomes is easy, constructing good genomes is not</a:t>
            </a:r>
            <a:endParaRPr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6"/>
          <p:cNvSpPr txBox="1"/>
          <p:nvPr/>
        </p:nvSpPr>
        <p:spPr>
          <a:xfrm>
            <a:off x="740091" y="1707797"/>
            <a:ext cx="4936159" cy="2769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Genome: </a:t>
            </a:r>
            <a:r>
              <a:rPr lang="en-US" sz="2400" b="1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bioinformatically</a:t>
            </a:r>
            <a:endParaRPr sz="2400" b="1" i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800100" marR="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en-US" sz="2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Best guess, but often: </a:t>
            </a:r>
            <a:endParaRPr dirty="0"/>
          </a:p>
          <a:p>
            <a:pPr marL="1257300" marR="0" lvl="2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en-US" sz="2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highly fragmented</a:t>
            </a:r>
            <a:endParaRPr dirty="0"/>
          </a:p>
          <a:p>
            <a:pPr marL="1257300" marR="0" lvl="2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en-US" sz="2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misassembled to some degree</a:t>
            </a:r>
            <a:endParaRPr dirty="0"/>
          </a:p>
          <a:p>
            <a:pPr marL="1257300" marR="0" lvl="2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en-US" sz="2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Haplotypic</a:t>
            </a:r>
            <a:endParaRPr sz="2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257300" marR="0" lvl="2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en-US" sz="2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contaminated</a:t>
            </a:r>
            <a:endParaRPr dirty="0"/>
          </a:p>
          <a:p>
            <a:pPr marL="1257300" marR="0" lvl="2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en-US" sz="2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duplicated or missing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0" name="Google Shape;120;p16"/>
          <p:cNvGrpSpPr/>
          <p:nvPr/>
        </p:nvGrpSpPr>
        <p:grpSpPr>
          <a:xfrm>
            <a:off x="1221252" y="4929188"/>
            <a:ext cx="9138957" cy="1408372"/>
            <a:chOff x="1221252" y="4929188"/>
            <a:chExt cx="9138957" cy="1408372"/>
          </a:xfrm>
        </p:grpSpPr>
        <p:sp>
          <p:nvSpPr>
            <p:cNvPr id="121" name="Google Shape;121;p16"/>
            <p:cNvSpPr txBox="1"/>
            <p:nvPr/>
          </p:nvSpPr>
          <p:spPr>
            <a:xfrm>
              <a:off x="1221252" y="5066520"/>
              <a:ext cx="2355261" cy="8309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Draft genomes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>
                  <a:solidFill>
                    <a:srgbClr val="00B050"/>
                  </a:solidFill>
                  <a:latin typeface="Calibri"/>
                  <a:ea typeface="Calibri"/>
                  <a:cs typeface="Calibri"/>
                  <a:sym typeface="Calibri"/>
                </a:rPr>
                <a:t>“manageable”(?)</a:t>
              </a:r>
              <a:endParaRPr/>
            </a:p>
          </p:txBody>
        </p:sp>
        <p:sp>
          <p:nvSpPr>
            <p:cNvPr id="122" name="Google Shape;122;p16"/>
            <p:cNvSpPr txBox="1"/>
            <p:nvPr/>
          </p:nvSpPr>
          <p:spPr>
            <a:xfrm>
              <a:off x="7670498" y="4929188"/>
              <a:ext cx="2689711" cy="120032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Chromosome-scale 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genomes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rPr>
                <a:t>HARD</a:t>
              </a:r>
              <a:endParaRPr/>
            </a:p>
          </p:txBody>
        </p:sp>
        <p:sp>
          <p:nvSpPr>
            <p:cNvPr id="123" name="Google Shape;123;p16"/>
            <p:cNvSpPr/>
            <p:nvPr/>
          </p:nvSpPr>
          <p:spPr>
            <a:xfrm rot="-5400000">
              <a:off x="5235310" y="3428230"/>
              <a:ext cx="630517" cy="4023216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00B050"/>
                </a:gs>
                <a:gs pos="50000">
                  <a:srgbClr val="FFC000"/>
                </a:gs>
                <a:gs pos="100000">
                  <a:srgbClr val="FF0000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" name="Google Shape;124;p16"/>
            <p:cNvSpPr txBox="1"/>
            <p:nvPr/>
          </p:nvSpPr>
          <p:spPr>
            <a:xfrm>
              <a:off x="4312615" y="5875895"/>
              <a:ext cx="3088218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Time, money, expertise</a:t>
              </a:r>
              <a:endParaRPr/>
            </a:p>
          </p:txBody>
        </p:sp>
      </p:grpSp>
      <p:pic>
        <p:nvPicPr>
          <p:cNvPr id="125" name="Google Shape;125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78140" y="1712161"/>
            <a:ext cx="6267497" cy="3034644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6"/>
          <p:cNvSpPr txBox="1"/>
          <p:nvPr/>
        </p:nvSpPr>
        <p:spPr>
          <a:xfrm>
            <a:off x="51323" y="6311900"/>
            <a:ext cx="9937208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Adapted from Torsten Seemann presentation: “De novo genome assembly”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https://www.slideshare.net/torstenseemann/de-novo-genome-assembly-tseemann-imb-winter-school-2016-brisbane-au-4-july-2016 </a:t>
            </a:r>
            <a:endParaRPr/>
          </a:p>
        </p:txBody>
      </p:sp>
      <p:pic>
        <p:nvPicPr>
          <p:cNvPr id="127" name="Google Shape;127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946041" y="6047509"/>
            <a:ext cx="2230950" cy="804675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6"/>
          <p:cNvSpPr txBox="1">
            <a:spLocks noGrp="1"/>
          </p:cNvSpPr>
          <p:nvPr>
            <p:ph type="title"/>
          </p:nvPr>
        </p:nvSpPr>
        <p:spPr>
          <a:xfrm>
            <a:off x="51323" y="-5933"/>
            <a:ext cx="12125668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-US" sz="3600" b="1" dirty="0">
                <a:solidFill>
                  <a:schemeClr val="lt1"/>
                </a:solidFill>
              </a:rPr>
              <a:t> </a:t>
            </a:r>
            <a:r>
              <a:rPr lang="en-US" sz="3600" dirty="0"/>
              <a:t>Sequencing genomes is easy, constructing good genomes is not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953057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id="{F6802284-0B0A-1446-9925-043C37AA9E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84960" y="2516012"/>
            <a:ext cx="9144000" cy="1655762"/>
          </a:xfrm>
        </p:spPr>
        <p:txBody>
          <a:bodyPr/>
          <a:lstStyle/>
          <a:p>
            <a:r>
              <a:rPr lang="en-US" sz="4400" b="1" dirty="0"/>
              <a:t>Module 3: </a:t>
            </a:r>
          </a:p>
          <a:p>
            <a:r>
              <a:rPr lang="en-US" sz="4400" b="1" dirty="0"/>
              <a:t>Comparative Genomics</a:t>
            </a:r>
          </a:p>
          <a:p>
            <a:endParaRPr lang="en-US" dirty="0"/>
          </a:p>
          <a:p>
            <a:r>
              <a:rPr lang="en-US" sz="4000" dirty="0"/>
              <a:t> 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5536796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7"/>
          <p:cNvSpPr txBox="1">
            <a:spLocks noGrp="1"/>
          </p:cNvSpPr>
          <p:nvPr>
            <p:ph type="title"/>
          </p:nvPr>
        </p:nvSpPr>
        <p:spPr>
          <a:xfrm>
            <a:off x="0" y="-5935"/>
            <a:ext cx="121920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en-US" sz="3600" b="1"/>
              <a:t> </a:t>
            </a:r>
            <a:r>
              <a:rPr lang="en-US" sz="3600"/>
              <a:t>New</a:t>
            </a:r>
            <a:r>
              <a:rPr lang="en-US" sz="3600" b="1"/>
              <a:t> </a:t>
            </a:r>
            <a:r>
              <a:rPr lang="en-US" sz="3600"/>
              <a:t>technologies are making genome assembly easier</a:t>
            </a:r>
            <a:endParaRPr/>
          </a:p>
        </p:txBody>
      </p:sp>
      <p:sp>
        <p:nvSpPr>
          <p:cNvPr id="134" name="Google Shape;134;p1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pic>
        <p:nvPicPr>
          <p:cNvPr id="135" name="Google Shape;135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8198" y="1825002"/>
            <a:ext cx="2743200" cy="175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72056" y="1624426"/>
            <a:ext cx="2551596" cy="18698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914310" y="1425573"/>
            <a:ext cx="2326206" cy="22850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1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324724" y="1939440"/>
            <a:ext cx="1612900" cy="12573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17"/>
          <p:cNvSpPr txBox="1"/>
          <p:nvPr/>
        </p:nvSpPr>
        <p:spPr>
          <a:xfrm>
            <a:off x="995181" y="982740"/>
            <a:ext cx="226664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Sanger Sequecing: ABi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17"/>
          <p:cNvSpPr txBox="1"/>
          <p:nvPr/>
        </p:nvSpPr>
        <p:spPr>
          <a:xfrm>
            <a:off x="4052016" y="970785"/>
            <a:ext cx="377808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High Throughput Sequencing: Illumina</a:t>
            </a:r>
            <a:endParaRPr/>
          </a:p>
        </p:txBody>
      </p:sp>
      <p:sp>
        <p:nvSpPr>
          <p:cNvPr id="141" name="Google Shape;141;p17"/>
          <p:cNvSpPr txBox="1"/>
          <p:nvPr/>
        </p:nvSpPr>
        <p:spPr>
          <a:xfrm>
            <a:off x="7830102" y="963552"/>
            <a:ext cx="416998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Long read sequencing: Pacbio &amp; Nanopore</a:t>
            </a:r>
            <a:endParaRPr/>
          </a:p>
        </p:txBody>
      </p:sp>
      <p:grpSp>
        <p:nvGrpSpPr>
          <p:cNvPr id="142" name="Google Shape;142;p17"/>
          <p:cNvGrpSpPr/>
          <p:nvPr/>
        </p:nvGrpSpPr>
        <p:grpSpPr>
          <a:xfrm>
            <a:off x="838198" y="3847002"/>
            <a:ext cx="2730387" cy="2545160"/>
            <a:chOff x="838198" y="3847002"/>
            <a:chExt cx="2730387" cy="2545160"/>
          </a:xfrm>
        </p:grpSpPr>
        <p:pic>
          <p:nvPicPr>
            <p:cNvPr id="143" name="Google Shape;143;p17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838198" y="3847002"/>
              <a:ext cx="2730387" cy="18136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4" name="Google Shape;144;p17"/>
            <p:cNvSpPr txBox="1"/>
            <p:nvPr/>
          </p:nvSpPr>
          <p:spPr>
            <a:xfrm>
              <a:off x="934993" y="6022830"/>
              <a:ext cx="2549609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Read length:500-1000 bp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5" name="Google Shape;145;p17"/>
          <p:cNvGrpSpPr/>
          <p:nvPr/>
        </p:nvGrpSpPr>
        <p:grpSpPr>
          <a:xfrm>
            <a:off x="8200172" y="3720823"/>
            <a:ext cx="2981012" cy="3127230"/>
            <a:chOff x="8200172" y="3720823"/>
            <a:chExt cx="2981012" cy="3127230"/>
          </a:xfrm>
        </p:grpSpPr>
        <p:pic>
          <p:nvPicPr>
            <p:cNvPr id="146" name="Google Shape;146;p17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8200172" y="3720823"/>
              <a:ext cx="2981012" cy="201656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7" name="Google Shape;147;p17"/>
            <p:cNvSpPr/>
            <p:nvPr/>
          </p:nvSpPr>
          <p:spPr>
            <a:xfrm>
              <a:off x="8679992" y="5924723"/>
              <a:ext cx="2345066" cy="9233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Read lengths: 5-10 kb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- Pacbio: up to 60 kb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- Nanopore: up to 1Mb</a:t>
              </a:r>
              <a:endParaRPr/>
            </a:p>
          </p:txBody>
        </p:sp>
      </p:grpSp>
      <p:grpSp>
        <p:nvGrpSpPr>
          <p:cNvPr id="148" name="Google Shape;148;p17"/>
          <p:cNvGrpSpPr/>
          <p:nvPr/>
        </p:nvGrpSpPr>
        <p:grpSpPr>
          <a:xfrm>
            <a:off x="4502016" y="3806789"/>
            <a:ext cx="3025252" cy="2804394"/>
            <a:chOff x="4502016" y="3806789"/>
            <a:chExt cx="3025252" cy="2804394"/>
          </a:xfrm>
        </p:grpSpPr>
        <p:sp>
          <p:nvSpPr>
            <p:cNvPr id="149" name="Google Shape;149;p17"/>
            <p:cNvSpPr txBox="1"/>
            <p:nvPr/>
          </p:nvSpPr>
          <p:spPr>
            <a:xfrm>
              <a:off x="4502016" y="5964852"/>
              <a:ext cx="3025252" cy="6463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Read lengths: 100-300 bp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Insert lengths: ave 300-500 bp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50" name="Google Shape;150;p17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4551800" y="3806789"/>
              <a:ext cx="2925683" cy="193811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8"/>
          <p:cNvSpPr txBox="1">
            <a:spLocks noGrp="1"/>
          </p:cNvSpPr>
          <p:nvPr>
            <p:ph type="title"/>
          </p:nvPr>
        </p:nvSpPr>
        <p:spPr>
          <a:xfrm>
            <a:off x="0" y="-3841"/>
            <a:ext cx="121920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en-US" sz="3600" dirty="0"/>
              <a:t>     Repeats / polymorphic loci can break genomes</a:t>
            </a:r>
            <a:endParaRPr dirty="0"/>
          </a:p>
        </p:txBody>
      </p:sp>
      <p:sp>
        <p:nvSpPr>
          <p:cNvPr id="156" name="Google Shape;156;p1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pic>
        <p:nvPicPr>
          <p:cNvPr id="157" name="Google Shape;157;p18"/>
          <p:cNvPicPr preferRelativeResize="0"/>
          <p:nvPr/>
        </p:nvPicPr>
        <p:blipFill rotWithShape="1">
          <a:blip r:embed="rId3">
            <a:alphaModFix/>
          </a:blip>
          <a:srcRect l="4314" t="35261"/>
          <a:stretch/>
        </p:blipFill>
        <p:spPr>
          <a:xfrm>
            <a:off x="577516" y="2244189"/>
            <a:ext cx="5723690" cy="2904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18"/>
          <p:cNvPicPr preferRelativeResize="0"/>
          <p:nvPr/>
        </p:nvPicPr>
        <p:blipFill rotWithShape="1">
          <a:blip r:embed="rId4">
            <a:alphaModFix/>
          </a:blip>
          <a:srcRect l="4358" t="13091" b="6452"/>
          <a:stretch/>
        </p:blipFill>
        <p:spPr>
          <a:xfrm>
            <a:off x="6369386" y="2277979"/>
            <a:ext cx="5721016" cy="3609474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18"/>
          <p:cNvSpPr/>
          <p:nvPr/>
        </p:nvSpPr>
        <p:spPr>
          <a:xfrm>
            <a:off x="-1" y="6396335"/>
            <a:ext cx="1328286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https://www.slideshare.net/flxlex/combining-pacbio-with-short-read-technology-for-improved-de-novo-genome-assembly</a:t>
            </a:r>
            <a:endParaRPr/>
          </a:p>
        </p:txBody>
      </p:sp>
      <p:pic>
        <p:nvPicPr>
          <p:cNvPr id="160" name="Google Shape;160;p1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946041" y="6047509"/>
            <a:ext cx="2230950" cy="80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19"/>
          <p:cNvPicPr preferRelativeResize="0"/>
          <p:nvPr/>
        </p:nvPicPr>
        <p:blipFill rotWithShape="1">
          <a:blip r:embed="rId3">
            <a:alphaModFix/>
          </a:blip>
          <a:srcRect t="-14" b="8781"/>
          <a:stretch/>
        </p:blipFill>
        <p:spPr>
          <a:xfrm>
            <a:off x="443811" y="1888472"/>
            <a:ext cx="3533027" cy="1079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19"/>
          <p:cNvSpPr txBox="1"/>
          <p:nvPr/>
        </p:nvSpPr>
        <p:spPr>
          <a:xfrm>
            <a:off x="645243" y="1379516"/>
            <a:ext cx="3020827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Pacific Biosciences (PacBio)</a:t>
            </a:r>
            <a:endParaRPr/>
          </a:p>
        </p:txBody>
      </p:sp>
      <p:grpSp>
        <p:nvGrpSpPr>
          <p:cNvPr id="168" name="Google Shape;168;p19"/>
          <p:cNvGrpSpPr/>
          <p:nvPr/>
        </p:nvGrpSpPr>
        <p:grpSpPr>
          <a:xfrm>
            <a:off x="7206193" y="1371388"/>
            <a:ext cx="4882747" cy="2870435"/>
            <a:chOff x="6023899" y="1551942"/>
            <a:chExt cx="6072592" cy="3569911"/>
          </a:xfrm>
        </p:grpSpPr>
        <p:grpSp>
          <p:nvGrpSpPr>
            <p:cNvPr id="169" name="Google Shape;169;p19"/>
            <p:cNvGrpSpPr/>
            <p:nvPr/>
          </p:nvGrpSpPr>
          <p:grpSpPr>
            <a:xfrm>
              <a:off x="6766594" y="2234639"/>
              <a:ext cx="4587206" cy="2887214"/>
              <a:chOff x="4973889" y="1276085"/>
              <a:chExt cx="7612063" cy="4791075"/>
            </a:xfrm>
          </p:grpSpPr>
          <p:pic>
            <p:nvPicPr>
              <p:cNvPr id="170" name="Google Shape;170;p19"/>
              <p:cNvPicPr preferRelativeResize="0"/>
              <p:nvPr/>
            </p:nvPicPr>
            <p:blipFill rotWithShape="1">
              <a:blip r:embed="rId4">
                <a:alphaModFix/>
              </a:blip>
              <a:srcRect l="10876" t="40787" r="16628" b="44911"/>
              <a:stretch/>
            </p:blipFill>
            <p:spPr>
              <a:xfrm>
                <a:off x="4973889" y="1276085"/>
                <a:ext cx="7612063" cy="1357312"/>
              </a:xfrm>
              <a:prstGeom prst="rect">
                <a:avLst/>
              </a:prstGeom>
              <a:noFill/>
              <a:ln w="28575" cap="flat" cmpd="sng">
                <a:solidFill>
                  <a:srgbClr val="4F81BD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292100" dist="139700" dir="2700000" algn="tl" rotWithShape="0">
                  <a:srgbClr val="333333">
                    <a:alpha val="64705"/>
                  </a:srgbClr>
                </a:outerShdw>
              </a:effectLst>
            </p:spPr>
          </p:pic>
          <p:pic>
            <p:nvPicPr>
              <p:cNvPr id="171" name="Google Shape;171;p19" descr="chr3"/>
              <p:cNvPicPr preferRelativeResize="0"/>
              <p:nvPr/>
            </p:nvPicPr>
            <p:blipFill rotWithShape="1">
              <a:blip r:embed="rId5">
                <a:alphaModFix/>
              </a:blip>
              <a:srcRect t="41110"/>
              <a:stretch/>
            </p:blipFill>
            <p:spPr>
              <a:xfrm>
                <a:off x="6707064" y="2785079"/>
                <a:ext cx="4657725" cy="2116138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4705"/>
                  </a:srgbClr>
                </a:outerShdw>
              </a:effectLst>
            </p:spPr>
          </p:pic>
          <p:grpSp>
            <p:nvGrpSpPr>
              <p:cNvPr id="172" name="Google Shape;172;p19"/>
              <p:cNvGrpSpPr/>
              <p:nvPr/>
            </p:nvGrpSpPr>
            <p:grpSpPr>
              <a:xfrm>
                <a:off x="5691440" y="5140060"/>
                <a:ext cx="6176962" cy="927100"/>
                <a:chOff x="978" y="526"/>
                <a:chExt cx="3891" cy="584"/>
              </a:xfrm>
            </p:grpSpPr>
            <p:pic>
              <p:nvPicPr>
                <p:cNvPr id="173" name="Google Shape;173;p19"/>
                <p:cNvPicPr preferRelativeResize="0"/>
                <p:nvPr/>
              </p:nvPicPr>
              <p:blipFill rotWithShape="1">
                <a:blip r:embed="rId6">
                  <a:alphaModFix/>
                </a:blip>
                <a:srcRect l="1698" t="35143" r="1558" b="59863"/>
                <a:stretch/>
              </p:blipFill>
              <p:spPr>
                <a:xfrm>
                  <a:off x="978" y="526"/>
                  <a:ext cx="3891" cy="214"/>
                </a:xfrm>
                <a:prstGeom prst="rect">
                  <a:avLst/>
                </a:prstGeom>
                <a:noFill/>
                <a:ln w="28575" cap="flat" cmpd="sng">
                  <a:solidFill>
                    <a:srgbClr val="4F81BD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outerShdw blurRad="292100" dist="139700" dir="2700000" algn="tl" rotWithShape="0">
                    <a:srgbClr val="333333">
                      <a:alpha val="64705"/>
                    </a:srgbClr>
                  </a:outerShdw>
                </a:effectLst>
              </p:spPr>
            </p:pic>
            <p:sp>
              <p:nvSpPr>
                <p:cNvPr id="174" name="Google Shape;174;p19"/>
                <p:cNvSpPr txBox="1"/>
                <p:nvPr/>
              </p:nvSpPr>
              <p:spPr>
                <a:xfrm>
                  <a:off x="1835" y="724"/>
                  <a:ext cx="2500" cy="38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800">
                      <a:solidFill>
                        <a:srgbClr val="164883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consensus map</a:t>
                  </a:r>
                  <a:endParaRPr/>
                </a:p>
              </p:txBody>
            </p:sp>
          </p:grpSp>
        </p:grpSp>
        <p:sp>
          <p:nvSpPr>
            <p:cNvPr id="175" name="Google Shape;175;p19"/>
            <p:cNvSpPr txBox="1"/>
            <p:nvPr/>
          </p:nvSpPr>
          <p:spPr>
            <a:xfrm>
              <a:off x="6023899" y="1551942"/>
              <a:ext cx="6072592" cy="4976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Optical Mapping (OpGen, Bionano genomics)</a:t>
              </a:r>
              <a:endParaRPr/>
            </a:p>
          </p:txBody>
        </p:sp>
      </p:grpSp>
      <p:pic>
        <p:nvPicPr>
          <p:cNvPr id="176" name="Google Shape;176;p19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688544" y="1769688"/>
            <a:ext cx="2290053" cy="16488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19"/>
          <p:cNvPicPr preferRelativeResize="0"/>
          <p:nvPr/>
        </p:nvPicPr>
        <p:blipFill rotWithShape="1">
          <a:blip r:embed="rId8">
            <a:alphaModFix/>
          </a:blip>
          <a:srcRect l="20250" r="8801"/>
          <a:stretch/>
        </p:blipFill>
        <p:spPr>
          <a:xfrm>
            <a:off x="4817070" y="3404427"/>
            <a:ext cx="1958189" cy="1213128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19"/>
          <p:cNvSpPr txBox="1"/>
          <p:nvPr/>
        </p:nvSpPr>
        <p:spPr>
          <a:xfrm>
            <a:off x="4798614" y="1379516"/>
            <a:ext cx="1992597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Oxford Nanopore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p19"/>
          <p:cNvSpPr txBox="1"/>
          <p:nvPr/>
        </p:nvSpPr>
        <p:spPr>
          <a:xfrm>
            <a:off x="645243" y="3997280"/>
            <a:ext cx="3188373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Linked reads (10X Genomics)</a:t>
            </a:r>
            <a:endParaRPr/>
          </a:p>
        </p:txBody>
      </p:sp>
      <p:pic>
        <p:nvPicPr>
          <p:cNvPr id="180" name="Google Shape;180;p19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975309" y="4397390"/>
            <a:ext cx="2518332" cy="1598516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19"/>
          <p:cNvSpPr txBox="1"/>
          <p:nvPr/>
        </p:nvSpPr>
        <p:spPr>
          <a:xfrm>
            <a:off x="4313880" y="4727214"/>
            <a:ext cx="6808467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Chromosome confirmation capture, ie Hi-C (Dovetail Genomics)</a:t>
            </a:r>
            <a:endParaRPr/>
          </a:p>
        </p:txBody>
      </p:sp>
      <p:pic>
        <p:nvPicPr>
          <p:cNvPr id="182" name="Google Shape;182;p19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4580078" y="5127324"/>
            <a:ext cx="3031843" cy="13598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19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7765842" y="5269902"/>
            <a:ext cx="1113303" cy="11123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19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9946041" y="6047509"/>
            <a:ext cx="2230950" cy="804675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19"/>
          <p:cNvSpPr txBox="1">
            <a:spLocks noGrp="1"/>
          </p:cNvSpPr>
          <p:nvPr>
            <p:ph type="title"/>
          </p:nvPr>
        </p:nvSpPr>
        <p:spPr>
          <a:xfrm>
            <a:off x="-1" y="-3841"/>
            <a:ext cx="12176991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en-US" sz="3600" b="1" dirty="0"/>
              <a:t>      </a:t>
            </a:r>
            <a:r>
              <a:rPr lang="en-US" sz="3600" dirty="0"/>
              <a:t>Long read / range sequencing is key to good genomes</a:t>
            </a:r>
            <a:endParaRPr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46041" y="6047509"/>
            <a:ext cx="2230950" cy="804675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2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sp>
        <p:nvSpPr>
          <p:cNvPr id="193" name="Google Shape;193;p20"/>
          <p:cNvSpPr txBox="1"/>
          <p:nvPr/>
        </p:nvSpPr>
        <p:spPr>
          <a:xfrm>
            <a:off x="6329362" y="1547332"/>
            <a:ext cx="5024437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-2286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Aims:</a:t>
            </a:r>
            <a:endParaRPr/>
          </a:p>
          <a:p>
            <a:pPr marL="685800" marR="0" lvl="1" indent="-228600" algn="l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generate </a:t>
            </a:r>
            <a:r>
              <a:rPr lang="en-US" sz="2400" b="1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draft</a:t>
            </a:r>
            <a:r>
              <a:rPr lang="en-US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genome assemblies for (a) clinically and veterinary important organisms and (b) parasitic groups lacking exemplars in current genome projects and (c) comparators to ‘reference’ species</a:t>
            </a:r>
            <a:endParaRPr/>
          </a:p>
          <a:p>
            <a:pPr marL="685800" marR="0" lvl="1" indent="-228600" algn="l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(Try to) ensure similar sequencing, assembly and annotation approaches for each genome so they are truly </a:t>
            </a:r>
            <a:r>
              <a:rPr lang="en-US"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comparable</a:t>
            </a:r>
            <a:endParaRPr/>
          </a:p>
          <a:p>
            <a:pPr marL="685800" marR="0" lvl="1" indent="-76200" algn="l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4" name="Google Shape;194;p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07938" y="1265694"/>
            <a:ext cx="5227117" cy="5255473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20"/>
          <p:cNvSpPr txBox="1">
            <a:spLocks noGrp="1"/>
          </p:cNvSpPr>
          <p:nvPr>
            <p:ph type="title"/>
          </p:nvPr>
        </p:nvSpPr>
        <p:spPr>
          <a:xfrm>
            <a:off x="0" y="7321"/>
            <a:ext cx="121920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en-US" sz="3600" b="1"/>
              <a:t> </a:t>
            </a:r>
            <a:r>
              <a:rPr lang="en-US" sz="3600"/>
              <a:t>Parasite Genomics @ Sanger: 50 Helminth Genome Project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46041" y="6047509"/>
            <a:ext cx="2230950" cy="804675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21"/>
          <p:cNvSpPr txBox="1">
            <a:spLocks noGrp="1"/>
          </p:cNvSpPr>
          <p:nvPr>
            <p:ph type="title"/>
          </p:nvPr>
        </p:nvSpPr>
        <p:spPr>
          <a:xfrm>
            <a:off x="0" y="-5934"/>
            <a:ext cx="121920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-US" sz="3600">
                <a:solidFill>
                  <a:schemeClr val="lt1"/>
                </a:solidFill>
              </a:rPr>
              <a:t> </a:t>
            </a:r>
            <a:r>
              <a:rPr lang="en-US" sz="3600"/>
              <a:t>Not all helminths, nor their assemblies, are created equal</a:t>
            </a:r>
            <a:endParaRPr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9ABF175-8385-5E4F-AA43-7B3D64A3F90E}"/>
              </a:ext>
            </a:extLst>
          </p:cNvPr>
          <p:cNvGrpSpPr/>
          <p:nvPr/>
        </p:nvGrpSpPr>
        <p:grpSpPr>
          <a:xfrm>
            <a:off x="0" y="1087055"/>
            <a:ext cx="12192000" cy="5629342"/>
            <a:chOff x="-49085" y="1149864"/>
            <a:chExt cx="12192000" cy="5629342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2D46AEB7-BAD0-1E4D-80D3-7F7EF621F3AA}"/>
                </a:ext>
              </a:extLst>
            </p:cNvPr>
            <p:cNvGrpSpPr/>
            <p:nvPr/>
          </p:nvGrpSpPr>
          <p:grpSpPr>
            <a:xfrm>
              <a:off x="-49085" y="1149864"/>
              <a:ext cx="12192000" cy="5629342"/>
              <a:chOff x="-49085" y="1149864"/>
              <a:chExt cx="12192000" cy="5629342"/>
            </a:xfrm>
          </p:grpSpPr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D0302D0-A3EF-BC40-BB14-513C1376FE0F}"/>
                  </a:ext>
                </a:extLst>
              </p:cNvPr>
              <p:cNvSpPr txBox="1"/>
              <p:nvPr/>
            </p:nvSpPr>
            <p:spPr>
              <a:xfrm>
                <a:off x="357188" y="6409874"/>
                <a:ext cx="117857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N50: measure of contiguity. The minimum sequence length for which 50% of the genome is in sequences at least this length</a:t>
                </a:r>
              </a:p>
            </p:txBody>
          </p: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496A26F0-6512-BC4D-A022-84166B64CC94}"/>
                  </a:ext>
                </a:extLst>
              </p:cNvPr>
              <p:cNvGrpSpPr/>
              <p:nvPr/>
            </p:nvGrpSpPr>
            <p:grpSpPr>
              <a:xfrm>
                <a:off x="-49085" y="1149864"/>
                <a:ext cx="12192000" cy="5316241"/>
                <a:chOff x="-49085" y="1558001"/>
                <a:chExt cx="12192000" cy="5316241"/>
              </a:xfrm>
            </p:grpSpPr>
            <p:pic>
              <p:nvPicPr>
                <p:cNvPr id="22" name="Picture 21">
                  <a:extLst>
                    <a:ext uri="{FF2B5EF4-FFF2-40B4-BE49-F238E27FC236}">
                      <a16:creationId xmlns:a16="http://schemas.microsoft.com/office/drawing/2014/main" id="{2ACAF797-1C23-5440-8658-4E4F3967A13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t="11812"/>
                <a:stretch/>
              </p:blipFill>
              <p:spPr>
                <a:xfrm>
                  <a:off x="-49085" y="1558001"/>
                  <a:ext cx="12192000" cy="3336782"/>
                </a:xfrm>
                <a:prstGeom prst="rect">
                  <a:avLst/>
                </a:prstGeom>
              </p:spPr>
            </p:pic>
            <p:pic>
              <p:nvPicPr>
                <p:cNvPr id="23" name="Picture 22">
                  <a:extLst>
                    <a:ext uri="{FF2B5EF4-FFF2-40B4-BE49-F238E27FC236}">
                      <a16:creationId xmlns:a16="http://schemas.microsoft.com/office/drawing/2014/main" id="{8893E127-2395-4742-9993-801368D18B5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t="9375"/>
                <a:stretch/>
              </p:blipFill>
              <p:spPr>
                <a:xfrm>
                  <a:off x="-49085" y="3445242"/>
                  <a:ext cx="12192000" cy="3429000"/>
                </a:xfrm>
                <a:prstGeom prst="rect">
                  <a:avLst/>
                </a:prstGeom>
              </p:spPr>
            </p:pic>
          </p:grpSp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F5B8F16-4F70-414F-BC6B-EC194C884257}"/>
                </a:ext>
              </a:extLst>
            </p:cNvPr>
            <p:cNvSpPr txBox="1"/>
            <p:nvPr/>
          </p:nvSpPr>
          <p:spPr>
            <a:xfrm rot="16200000">
              <a:off x="-214620" y="1927020"/>
              <a:ext cx="10054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N50 (</a:t>
              </a:r>
              <a:r>
                <a:rPr lang="en-US" dirty="0" err="1"/>
                <a:t>bp</a:t>
              </a:r>
              <a:r>
                <a:rPr lang="en-US" dirty="0"/>
                <a:t>)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ECD23C3-B4C8-BB44-AD7F-5FB1D510A49B}"/>
                </a:ext>
              </a:extLst>
            </p:cNvPr>
            <p:cNvSpPr txBox="1"/>
            <p:nvPr/>
          </p:nvSpPr>
          <p:spPr>
            <a:xfrm rot="16200000">
              <a:off x="-140679" y="3830650"/>
              <a:ext cx="8835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N50 (n)</a:t>
              </a:r>
            </a:p>
          </p:txBody>
        </p:sp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2"/>
          <p:cNvSpPr txBox="1">
            <a:spLocks noGrp="1"/>
          </p:cNvSpPr>
          <p:nvPr>
            <p:ph type="title"/>
          </p:nvPr>
        </p:nvSpPr>
        <p:spPr>
          <a:xfrm>
            <a:off x="838200" y="-384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en-US" sz="3600"/>
              <a:t>Chromosomal scale helminth assemblies</a:t>
            </a:r>
            <a:endParaRPr/>
          </a:p>
        </p:txBody>
      </p:sp>
      <p:sp>
        <p:nvSpPr>
          <p:cNvPr id="220" name="Google Shape;220;p2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graphicFrame>
        <p:nvGraphicFramePr>
          <p:cNvPr id="221" name="Google Shape;221;p22"/>
          <p:cNvGraphicFramePr/>
          <p:nvPr>
            <p:extLst>
              <p:ext uri="{D42A27DB-BD31-4B8C-83A1-F6EECF244321}">
                <p14:modId xmlns:p14="http://schemas.microsoft.com/office/powerpoint/2010/main" val="2820013354"/>
              </p:ext>
            </p:extLst>
          </p:nvPr>
        </p:nvGraphicFramePr>
        <p:xfrm>
          <a:off x="316706" y="1283019"/>
          <a:ext cx="11558550" cy="5057075"/>
        </p:xfrm>
        <a:graphic>
          <a:graphicData uri="http://schemas.openxmlformats.org/drawingml/2006/table">
            <a:tbl>
              <a:tblPr firstRow="1" bandRow="1">
                <a:noFill/>
                <a:tableStyleId>{FF1DC229-2770-47A3-A239-F22D95BD46A0}</a:tableStyleId>
              </a:tblPr>
              <a:tblGrid>
                <a:gridCol w="2424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5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943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723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23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03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066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384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775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u="none" strike="noStrike" cap="none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/>
                        <a:t>Samples / biology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/>
                        <a:t>Sequencing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/>
                        <a:t>Stage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/>
                        <a:t>Genome size (Mb)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/>
                        <a:t>Fragments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/>
                        <a:t>N50 (Mb)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/>
                        <a:t>N50(n)</a:t>
                      </a:r>
                      <a:endParaRPr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27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i="1" u="none" strike="noStrike" cap="none"/>
                        <a:t>Onchocerca volvulus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/>
                        <a:t>Single worm</a:t>
                      </a:r>
                      <a:endParaRPr sz="16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/>
                        <a:t>SR, optical map</a:t>
                      </a:r>
                      <a:endParaRPr sz="16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/>
                        <a:t>final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/>
                        <a:t>97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/>
                        <a:t>715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/>
                        <a:t>25.5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/>
                        <a:t>2</a:t>
                      </a:r>
                      <a:endParaRPr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4975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i="1" u="none" strike="noStrike" cap="none"/>
                        <a:t>Trichuris muris</a:t>
                      </a:r>
                      <a:endParaRPr sz="1600" i="1" u="none" strike="noStrike" cap="none"/>
                    </a:p>
                  </a:txBody>
                  <a:tcPr marL="91450" marR="91450" marT="45725" marB="45725" anchor="ctr"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/>
                        <a:t>Pooled worms, inbred lab strain</a:t>
                      </a:r>
                      <a:endParaRPr sz="1600" u="none" strike="noStrike" cap="none"/>
                    </a:p>
                  </a:txBody>
                  <a:tcPr marL="91450" marR="91450" marT="45725" marB="45725" anchor="ctr"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/>
                        <a:t>SR, Pacbio, optical map</a:t>
                      </a:r>
                      <a:endParaRPr sz="16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A5A5A5"/>
                        </a:buClr>
                        <a:buSzPts val="1600"/>
                        <a:buFont typeface="Calibri"/>
                        <a:buNone/>
                      </a:pPr>
                      <a:r>
                        <a:rPr lang="en-US" sz="1600" u="none" strike="noStrike" cap="none">
                          <a:solidFill>
                            <a:srgbClr val="A5A5A5"/>
                          </a:solidFill>
                        </a:rPr>
                        <a:t>PB only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solidFill>
                            <a:srgbClr val="A5A5A5"/>
                          </a:solidFill>
                        </a:rPr>
                        <a:t>123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solidFill>
                            <a:srgbClr val="A5A5A5"/>
                          </a:solidFill>
                        </a:rPr>
                        <a:t>3708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solidFill>
                            <a:srgbClr val="A5A5A5"/>
                          </a:solidFill>
                        </a:rPr>
                        <a:t>0.140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solidFill>
                            <a:srgbClr val="A5A5A5"/>
                          </a:solidFill>
                        </a:rPr>
                        <a:t>193</a:t>
                      </a:r>
                      <a:endParaRPr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445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/>
                        <a:t>final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/>
                        <a:t>112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/>
                        <a:t>803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/>
                        <a:t>28.9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/>
                        <a:t>2</a:t>
                      </a:r>
                      <a:endParaRPr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445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i="1" u="none" strike="noStrike" cap="none"/>
                        <a:t>Trichuris trichura</a:t>
                      </a:r>
                      <a:endParaRPr sz="1600" i="1" u="none" strike="noStrike" cap="none"/>
                    </a:p>
                  </a:txBody>
                  <a:tcPr marL="91450" marR="91450" marT="45725" marB="45725" anchor="ctr"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/>
                        <a:t>Single worm (SR), 3 males (pacbio)</a:t>
                      </a:r>
                      <a:endParaRPr/>
                    </a:p>
                  </a:txBody>
                  <a:tcPr marL="91450" marR="91450" marT="45725" marB="45725" anchor="ctr"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/>
                        <a:t>SR, Pacbio</a:t>
                      </a:r>
                      <a:endParaRPr sz="16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solidFill>
                            <a:srgbClr val="A5A5A5"/>
                          </a:solidFill>
                        </a:rPr>
                        <a:t>PB only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solidFill>
                            <a:srgbClr val="A5A5A5"/>
                          </a:solidFill>
                        </a:rPr>
                        <a:t>97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solidFill>
                            <a:srgbClr val="A5A5A5"/>
                          </a:solidFill>
                        </a:rPr>
                        <a:t>1344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solidFill>
                            <a:srgbClr val="A5A5A5"/>
                          </a:solidFill>
                        </a:rPr>
                        <a:t>0.257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solidFill>
                            <a:srgbClr val="A5A5A5"/>
                          </a:solidFill>
                        </a:rPr>
                        <a:t>98</a:t>
                      </a:r>
                      <a:endParaRPr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445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/>
                        <a:t>final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/>
                        <a:t>80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/>
                        <a:t>113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/>
                        <a:t>11.3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/>
                        <a:t>2</a:t>
                      </a:r>
                      <a:endParaRPr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44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rPr lang="en-US" sz="1600" i="1" u="none" strike="noStrike" cap="none"/>
                        <a:t>Hymenolepis microstoma</a:t>
                      </a:r>
                      <a:endParaRPr sz="1600" b="0" i="1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/>
                        <a:t>Inbred, clonal</a:t>
                      </a:r>
                      <a:endParaRPr/>
                    </a:p>
                  </a:txBody>
                  <a:tcPr marL="91450" marR="91450" marT="45725" marB="45725" anchor="ctr"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/>
                        <a:t>Pacbio, optical map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solidFill>
                            <a:srgbClr val="A5A5A5"/>
                          </a:solidFill>
                        </a:rPr>
                        <a:t>PB only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solidFill>
                            <a:srgbClr val="A5A5A5"/>
                          </a:solidFill>
                        </a:rPr>
                        <a:t>161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solidFill>
                            <a:srgbClr val="A5A5A5"/>
                          </a:solidFill>
                        </a:rPr>
                        <a:t>288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solidFill>
                            <a:srgbClr val="A5A5A5"/>
                          </a:solidFill>
                        </a:rPr>
                        <a:t>4.6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solidFill>
                            <a:srgbClr val="A5A5A5"/>
                          </a:solidFill>
                        </a:rPr>
                        <a:t>10</a:t>
                      </a:r>
                      <a:endParaRPr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445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/>
                        <a:t>final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/>
                        <a:t>164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/>
                        <a:t>27 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/>
                        <a:t>21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/>
                        <a:t>3</a:t>
                      </a:r>
                      <a:endParaRPr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445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i="1" u="none" strike="noStrike" cap="none"/>
                        <a:t>Schistosoma mansoni</a:t>
                      </a:r>
                      <a:endParaRPr sz="1600" i="1" u="none" strike="noStrike" cap="none"/>
                    </a:p>
                  </a:txBody>
                  <a:tcPr marL="91450" marR="91450" marT="45725" marB="45725" anchor="ctr"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/>
                        <a:t>Clonal (Pacbio), single worms (SR)</a:t>
                      </a:r>
                      <a:endParaRPr sz="1600" u="none" strike="noStrike" cap="none"/>
                    </a:p>
                  </a:txBody>
                  <a:tcPr marL="91450" marR="91450" marT="45725" marB="45725" anchor="ctr"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/>
                        <a:t>SR, Pacbio, genetic map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solidFill>
                            <a:srgbClr val="A5A5A5"/>
                          </a:solidFill>
                        </a:rPr>
                        <a:t>PB only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solidFill>
                            <a:srgbClr val="A5A5A5"/>
                          </a:solidFill>
                        </a:rPr>
                        <a:t>409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solidFill>
                            <a:srgbClr val="A5A5A5"/>
                          </a:solidFill>
                        </a:rPr>
                        <a:t>1598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solidFill>
                            <a:srgbClr val="A5A5A5"/>
                          </a:solidFill>
                        </a:rPr>
                        <a:t>1.05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solidFill>
                            <a:srgbClr val="A5A5A5"/>
                          </a:solidFill>
                        </a:rPr>
                        <a:t>97</a:t>
                      </a:r>
                      <a:endParaRPr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1445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/>
                        <a:t>final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/>
                        <a:t>409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/>
                        <a:t>320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/>
                        <a:t>50.4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/>
                        <a:t>3</a:t>
                      </a:r>
                      <a:endParaRPr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1445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i="1" u="none" strike="noStrike" cap="none"/>
                        <a:t>Haemonchus contortus</a:t>
                      </a:r>
                      <a:endParaRPr/>
                    </a:p>
                  </a:txBody>
                  <a:tcPr marL="91450" marR="91450" marT="45725" marB="45725" anchor="ctr"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/>
                        <a:t>Pooled (PB), single worm (SR), semi-inbred, haplotypic</a:t>
                      </a:r>
                      <a:endParaRPr sz="1600" u="none" strike="noStrike" cap="none"/>
                    </a:p>
                  </a:txBody>
                  <a:tcPr marL="91450" marR="91450" marT="45725" marB="45725" anchor="ctr"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/>
                        <a:t>SR, PacBio, optical map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solidFill>
                            <a:srgbClr val="A5A5A5"/>
                          </a:solidFill>
                        </a:rPr>
                        <a:t>PB only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solidFill>
                            <a:srgbClr val="A5A5A5"/>
                          </a:solidFill>
                        </a:rPr>
                        <a:t>487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solidFill>
                            <a:srgbClr val="A5A5A5"/>
                          </a:solidFill>
                        </a:rPr>
                        <a:t>5284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solidFill>
                            <a:srgbClr val="A5A5A5"/>
                          </a:solidFill>
                        </a:rPr>
                        <a:t>0.184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solidFill>
                            <a:srgbClr val="A5A5A5"/>
                          </a:solidFill>
                        </a:rPr>
                        <a:t>563</a:t>
                      </a:r>
                      <a:endParaRPr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609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/>
                        <a:t>final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/>
                        <a:t>279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/>
                        <a:t>8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/>
                        <a:t>47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 dirty="0"/>
                        <a:t>3</a:t>
                      </a:r>
                      <a:endParaRPr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pic>
        <p:nvPicPr>
          <p:cNvPr id="222" name="Google Shape;222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46041" y="6047509"/>
            <a:ext cx="2230950" cy="80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4"/>
          <p:cNvSpPr txBox="1">
            <a:spLocks noGrp="1"/>
          </p:cNvSpPr>
          <p:nvPr>
            <p:ph type="title"/>
          </p:nvPr>
        </p:nvSpPr>
        <p:spPr>
          <a:xfrm>
            <a:off x="838200" y="-384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en-US" sz="3600"/>
              <a:t>Recipe for a good genome assembly</a:t>
            </a:r>
            <a:endParaRPr/>
          </a:p>
        </p:txBody>
      </p:sp>
      <p:sp>
        <p:nvSpPr>
          <p:cNvPr id="245" name="Google Shape;245;p2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pic>
        <p:nvPicPr>
          <p:cNvPr id="246" name="Google Shape;246;p24"/>
          <p:cNvPicPr preferRelativeResize="0"/>
          <p:nvPr/>
        </p:nvPicPr>
        <p:blipFill rotWithShape="1">
          <a:blip r:embed="rId3">
            <a:alphaModFix/>
          </a:blip>
          <a:srcRect t="13514"/>
          <a:stretch/>
        </p:blipFill>
        <p:spPr>
          <a:xfrm>
            <a:off x="2102185" y="1572126"/>
            <a:ext cx="7892047" cy="51241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946041" y="6047509"/>
            <a:ext cx="2230950" cy="80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5"/>
          <p:cNvSpPr txBox="1">
            <a:spLocks noGrp="1"/>
          </p:cNvSpPr>
          <p:nvPr>
            <p:ph type="title"/>
          </p:nvPr>
        </p:nvSpPr>
        <p:spPr>
          <a:xfrm>
            <a:off x="838200" y="-384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en-US" sz="3600"/>
              <a:t>What tool(s) should I use?</a:t>
            </a:r>
            <a:endParaRPr/>
          </a:p>
        </p:txBody>
      </p:sp>
      <p:sp>
        <p:nvSpPr>
          <p:cNvPr id="253" name="Google Shape;253;p2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pic>
        <p:nvPicPr>
          <p:cNvPr id="254" name="Google Shape;254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06379" y="1683905"/>
            <a:ext cx="10379242" cy="4493058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25"/>
          <p:cNvSpPr/>
          <p:nvPr/>
        </p:nvSpPr>
        <p:spPr>
          <a:xfrm>
            <a:off x="906379" y="6311900"/>
            <a:ext cx="494661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https://omictools.com/genome-assembly-category</a:t>
            </a:r>
            <a:endParaRPr/>
          </a:p>
        </p:txBody>
      </p:sp>
      <p:pic>
        <p:nvPicPr>
          <p:cNvPr id="256" name="Google Shape;256;p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946041" y="6047509"/>
            <a:ext cx="2230950" cy="80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6"/>
          <p:cNvSpPr txBox="1">
            <a:spLocks noGrp="1"/>
          </p:cNvSpPr>
          <p:nvPr>
            <p:ph type="title"/>
          </p:nvPr>
        </p:nvSpPr>
        <p:spPr>
          <a:xfrm>
            <a:off x="838199" y="-3841"/>
            <a:ext cx="10952747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en-US" sz="3600"/>
              <a:t> Today: Assembly of a </a:t>
            </a:r>
            <a:r>
              <a:rPr lang="en-US" sz="3600" i="1"/>
              <a:t>Schistosoma mansoni </a:t>
            </a:r>
            <a:r>
              <a:rPr lang="en-US" sz="3600"/>
              <a:t>chromosome</a:t>
            </a:r>
            <a:endParaRPr/>
          </a:p>
        </p:txBody>
      </p:sp>
      <p:sp>
        <p:nvSpPr>
          <p:cNvPr id="262" name="Google Shape;262;p26"/>
          <p:cNvSpPr txBox="1">
            <a:spLocks noGrp="1"/>
          </p:cNvSpPr>
          <p:nvPr>
            <p:ph type="body" idx="1"/>
          </p:nvPr>
        </p:nvSpPr>
        <p:spPr>
          <a:xfrm>
            <a:off x="7247324" y="1825625"/>
            <a:ext cx="4106475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Genome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7 autosomes + Z/W sex chromosomes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approximately 380 Mb</a:t>
            </a:r>
            <a:endParaRPr/>
          </a:p>
          <a:p>
            <a:pPr marL="685800" lvl="1" indent="-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We will work with chromosome IV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~40 Mb</a:t>
            </a:r>
            <a:endParaRPr/>
          </a:p>
        </p:txBody>
      </p:sp>
      <p:pic>
        <p:nvPicPr>
          <p:cNvPr id="263" name="Google Shape;263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0668" y="1690688"/>
            <a:ext cx="6383471" cy="48605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946041" y="6047509"/>
            <a:ext cx="2230950" cy="80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7"/>
          <p:cNvSpPr txBox="1">
            <a:spLocks noGrp="1"/>
          </p:cNvSpPr>
          <p:nvPr>
            <p:ph type="body" idx="1"/>
          </p:nvPr>
        </p:nvSpPr>
        <p:spPr>
          <a:xfrm>
            <a:off x="838200" y="1220337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dirty="0"/>
              <a:t>Step 1: Checking raw sequencing data before assembly</a:t>
            </a:r>
            <a:endParaRPr dirty="0"/>
          </a:p>
          <a:p>
            <a:pPr marL="34290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dirty="0"/>
          </a:p>
          <a:p>
            <a:pPr marL="34290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dirty="0"/>
              <a:t>Step 2: Estimating your genome size from raw sequence data</a:t>
            </a:r>
            <a:endParaRPr dirty="0"/>
          </a:p>
          <a:p>
            <a:pPr marL="34290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dirty="0"/>
          </a:p>
          <a:p>
            <a:pPr marL="34290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dirty="0"/>
              <a:t>Step 3: Exploring different genome assembly using either Illumina short read or </a:t>
            </a:r>
            <a:r>
              <a:rPr lang="en-US" dirty="0" err="1"/>
              <a:t>Pacbio</a:t>
            </a:r>
            <a:r>
              <a:rPr lang="en-US" dirty="0"/>
              <a:t> long read data</a:t>
            </a:r>
            <a:endParaRPr dirty="0"/>
          </a:p>
          <a:p>
            <a:pPr marL="34290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dirty="0"/>
          </a:p>
          <a:p>
            <a:pPr marL="34290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dirty="0"/>
              <a:t>Step 4: Comparison of your assemblies against a known reference sequence</a:t>
            </a:r>
            <a:endParaRPr dirty="0"/>
          </a:p>
          <a:p>
            <a:pPr marL="34290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dirty="0"/>
              <a:t>	</a:t>
            </a:r>
            <a:endParaRPr dirty="0"/>
          </a:p>
          <a:p>
            <a:pPr marL="34290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dirty="0"/>
              <a:t>Step 5: Further exploration of your </a:t>
            </a:r>
            <a:r>
              <a:rPr lang="en-US"/>
              <a:t>genome assemblies</a:t>
            </a:r>
            <a:endParaRPr dirty="0"/>
          </a:p>
        </p:txBody>
      </p:sp>
      <p:pic>
        <p:nvPicPr>
          <p:cNvPr id="270" name="Google Shape;270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46041" y="6047509"/>
            <a:ext cx="2230950" cy="804675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27"/>
          <p:cNvSpPr txBox="1">
            <a:spLocks noGrp="1"/>
          </p:cNvSpPr>
          <p:nvPr>
            <p:ph type="title"/>
          </p:nvPr>
        </p:nvSpPr>
        <p:spPr>
          <a:xfrm>
            <a:off x="-1" y="-5035"/>
            <a:ext cx="12176991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3600" dirty="0"/>
              <a:t>      Aims and workflow</a:t>
            </a:r>
            <a:endParaRPr sz="3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4"/>
          <p:cNvSpPr txBox="1">
            <a:spLocks noGrp="1"/>
          </p:cNvSpPr>
          <p:nvPr>
            <p:ph type="body" idx="1"/>
          </p:nvPr>
        </p:nvSpPr>
        <p:spPr>
          <a:xfrm>
            <a:off x="921880" y="1110328"/>
            <a:ext cx="10345064" cy="540100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342900" indent="-34290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800"/>
              <a:buFont typeface="Calibri"/>
              <a:buChar char="•"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Previously worked on individual genomes from a </a:t>
            </a:r>
            <a:r>
              <a:rPr lang="en-US" sz="24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species - can teach us a lot about species biology</a:t>
            </a:r>
            <a:endParaRPr lang="en-US"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800"/>
              <a:buFont typeface="Calibri"/>
              <a:buChar char="•"/>
            </a:pPr>
            <a:endParaRPr lang="en-US" sz="2400" dirty="0">
              <a:latin typeface="Calibri"/>
              <a:ea typeface="Calibri"/>
              <a:cs typeface="Calibri"/>
              <a:sym typeface="Calibri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800"/>
              <a:buFont typeface="Calibri"/>
              <a:buChar char="•"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can learn more by </a:t>
            </a: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analysing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complete (or large parts of) genomes from within and/or between species</a:t>
            </a:r>
            <a:endParaRPr sz="2400" dirty="0"/>
          </a:p>
          <a:p>
            <a:pPr marL="342900" indent="-165100">
              <a:lnSpc>
                <a:spcPct val="100000"/>
              </a:lnSpc>
              <a:spcBef>
                <a:spcPts val="560"/>
              </a:spcBef>
              <a:buClr>
                <a:schemeClr val="dk1"/>
              </a:buClr>
              <a:buSzPts val="2800"/>
              <a:buNone/>
            </a:pP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indent="-342900">
              <a:lnSpc>
                <a:spcPct val="100000"/>
              </a:lnSpc>
              <a:spcBef>
                <a:spcPts val="560"/>
              </a:spcBef>
              <a:buClr>
                <a:schemeClr val="dk1"/>
              </a:buClr>
              <a:buSzPts val="2800"/>
              <a:buFont typeface="Calibri"/>
              <a:buChar char="•"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Identification of similarities and differences between organisms can tell us about:</a:t>
            </a:r>
            <a:endParaRPr sz="2400" dirty="0"/>
          </a:p>
          <a:p>
            <a:pPr marL="742950" lvl="1" indent="-285750">
              <a:lnSpc>
                <a:spcPct val="100000"/>
              </a:lnSpc>
              <a:spcBef>
                <a:spcPts val="480"/>
              </a:spcBef>
              <a:buClr>
                <a:schemeClr val="dk1"/>
              </a:buClr>
              <a:buSzPts val="2400"/>
              <a:buFont typeface="Calibri"/>
              <a:buChar char="–"/>
            </a:pP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Core functions</a:t>
            </a:r>
            <a:endParaRPr sz="2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42950" lvl="1" indent="-285750">
              <a:lnSpc>
                <a:spcPct val="100000"/>
              </a:lnSpc>
              <a:spcBef>
                <a:spcPts val="480"/>
              </a:spcBef>
              <a:buClr>
                <a:schemeClr val="dk1"/>
              </a:buClr>
              <a:buSzPts val="2400"/>
              <a:buFont typeface="Calibri"/>
              <a:buChar char="–"/>
            </a:pP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Evolutionary history</a:t>
            </a:r>
            <a:endParaRPr sz="2000" dirty="0"/>
          </a:p>
          <a:p>
            <a:pPr marL="742950" lvl="1" indent="-285750">
              <a:lnSpc>
                <a:spcPct val="100000"/>
              </a:lnSpc>
              <a:spcBef>
                <a:spcPts val="480"/>
              </a:spcBef>
              <a:buClr>
                <a:schemeClr val="dk1"/>
              </a:buClr>
              <a:buSzPts val="2400"/>
              <a:buFont typeface="Calibri"/>
              <a:buChar char="–"/>
            </a:pP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Adaptation</a:t>
            </a: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 (for ex. Infectivity and virulence, alternative metabolic pathways, etc. )</a:t>
            </a:r>
          </a:p>
          <a:p>
            <a:pPr marL="742950" lvl="1" indent="-285750">
              <a:lnSpc>
                <a:spcPct val="100000"/>
              </a:lnSpc>
              <a:spcBef>
                <a:spcPts val="480"/>
              </a:spcBef>
              <a:buClr>
                <a:schemeClr val="dk1"/>
              </a:buClr>
              <a:buSzPts val="2400"/>
              <a:buFont typeface="Calibri"/>
              <a:buChar char="–"/>
            </a:pPr>
            <a:endParaRPr lang="en-US" dirty="0">
              <a:latin typeface="Calibri"/>
              <a:ea typeface="Calibri"/>
              <a:cs typeface="Calibri"/>
              <a:sym typeface="Calibri"/>
            </a:endParaRPr>
          </a:p>
          <a:p>
            <a:pPr>
              <a:lnSpc>
                <a:spcPct val="100000"/>
              </a:lnSpc>
              <a:spcBef>
                <a:spcPts val="480"/>
              </a:spcBef>
              <a:buClr>
                <a:schemeClr val="dk1"/>
              </a:buClr>
              <a:buSzPts val="2400"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Particularly useful with increasing size of genomic datasets</a:t>
            </a:r>
          </a:p>
        </p:txBody>
      </p:sp>
      <p:sp>
        <p:nvSpPr>
          <p:cNvPr id="6" name="Google Shape;110;p15">
            <a:extLst>
              <a:ext uri="{FF2B5EF4-FFF2-40B4-BE49-F238E27FC236}">
                <a16:creationId xmlns:a16="http://schemas.microsoft.com/office/drawing/2014/main" id="{C617A160-6643-4349-82F6-B83AF4CA04B9}"/>
              </a:ext>
            </a:extLst>
          </p:cNvPr>
          <p:cNvSpPr txBox="1"/>
          <p:nvPr/>
        </p:nvSpPr>
        <p:spPr>
          <a:xfrm>
            <a:off x="0" y="0"/>
            <a:ext cx="12192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chemeClr val="dk2"/>
              </a:buClr>
              <a:buSzPts val="4400"/>
            </a:pPr>
            <a:r>
              <a:rPr lang="en-US" sz="3600" dirty="0">
                <a:latin typeface="Calibri"/>
                <a:ea typeface="Calibri"/>
                <a:cs typeface="Calibri"/>
                <a:sym typeface="Calibri"/>
              </a:rPr>
              <a:t>    Comparative Genomics</a:t>
            </a:r>
            <a:endParaRPr sz="3600" dirty="0"/>
          </a:p>
        </p:txBody>
      </p:sp>
    </p:spTree>
    <p:extLst>
      <p:ext uri="{BB962C8B-B14F-4D97-AF65-F5344CB8AC3E}">
        <p14:creationId xmlns:p14="http://schemas.microsoft.com/office/powerpoint/2010/main" val="19024139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020030-71DA-984E-8649-1DF339EDB8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NOTE: Genome assembly is memory intensive!!!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08479C-F870-3B45-9733-DBE59C2DFA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Page 12: Unfortunately, the computers were are working on are unlikely to finish the </a:t>
            </a:r>
            <a:r>
              <a:rPr lang="en-US" dirty="0" err="1"/>
              <a:t>minimap</a:t>
            </a:r>
            <a:r>
              <a:rPr lang="en-US" dirty="0"/>
              <a:t> assembly. </a:t>
            </a:r>
          </a:p>
          <a:p>
            <a:r>
              <a:rPr lang="en-US" dirty="0"/>
              <a:t>You can </a:t>
            </a:r>
            <a:r>
              <a:rPr lang="en-US" b="1" u="sng" dirty="0"/>
              <a:t>skip this step</a:t>
            </a:r>
            <a:r>
              <a:rPr lang="en-US" dirty="0"/>
              <a:t>, and move </a:t>
            </a:r>
            <a:r>
              <a:rPr lang="en-US"/>
              <a:t>on to using </a:t>
            </a:r>
            <a:r>
              <a:rPr lang="en-US" dirty="0"/>
              <a:t>assembly-stats to compare the pre-prepared assemblies.</a:t>
            </a:r>
          </a:p>
        </p:txBody>
      </p:sp>
    </p:spTree>
    <p:extLst>
      <p:ext uri="{BB962C8B-B14F-4D97-AF65-F5344CB8AC3E}">
        <p14:creationId xmlns:p14="http://schemas.microsoft.com/office/powerpoint/2010/main" val="33490102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5"/>
          <p:cNvSpPr txBox="1">
            <a:spLocks noGrp="1"/>
          </p:cNvSpPr>
          <p:nvPr>
            <p:ph type="body" idx="1"/>
          </p:nvPr>
        </p:nvSpPr>
        <p:spPr>
          <a:xfrm>
            <a:off x="5231760" y="1331347"/>
            <a:ext cx="5863441" cy="469966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400"/>
              <a:buNone/>
            </a:pPr>
            <a:r>
              <a:rPr lang="en-US" sz="24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Useful over a wide variety of scales:</a:t>
            </a:r>
            <a:endParaRPr lang="en-US"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400"/>
              <a:buNone/>
            </a:pPr>
            <a:endParaRPr lang="en-US"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Chromosomal structure &amp; rearrangements</a:t>
            </a:r>
            <a:endParaRPr dirty="0"/>
          </a:p>
          <a:p>
            <a:pPr marL="342900" indent="-190500">
              <a:lnSpc>
                <a:spcPct val="100000"/>
              </a:lnSpc>
              <a:spcBef>
                <a:spcPts val="480"/>
              </a:spcBef>
              <a:buClr>
                <a:schemeClr val="dk1"/>
              </a:buClr>
              <a:buSzPts val="2400"/>
              <a:buNone/>
            </a:pP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indent="-342900">
              <a:lnSpc>
                <a:spcPct val="100000"/>
              </a:lnSpc>
              <a:spcBef>
                <a:spcPts val="480"/>
              </a:spcBef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Gene gain &amp; loss</a:t>
            </a:r>
            <a:endParaRPr dirty="0"/>
          </a:p>
          <a:p>
            <a:pPr marL="342900" indent="-190500">
              <a:lnSpc>
                <a:spcPct val="100000"/>
              </a:lnSpc>
              <a:spcBef>
                <a:spcPts val="480"/>
              </a:spcBef>
              <a:buClr>
                <a:schemeClr val="dk1"/>
              </a:buClr>
              <a:buSzPts val="2400"/>
              <a:buNone/>
            </a:pP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indent="-342900">
              <a:lnSpc>
                <a:spcPct val="100000"/>
              </a:lnSpc>
              <a:spcBef>
                <a:spcPts val="480"/>
              </a:spcBef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Gene order &amp; rearrangements</a:t>
            </a:r>
            <a:endParaRPr dirty="0"/>
          </a:p>
          <a:p>
            <a:pPr marL="342900" indent="-190500">
              <a:lnSpc>
                <a:spcPct val="100000"/>
              </a:lnSpc>
              <a:spcBef>
                <a:spcPts val="480"/>
              </a:spcBef>
              <a:buClr>
                <a:schemeClr val="dk1"/>
              </a:buClr>
              <a:buSzPts val="2400"/>
              <a:buNone/>
            </a:pP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indent="-342900">
              <a:lnSpc>
                <a:spcPct val="100000"/>
              </a:lnSpc>
              <a:spcBef>
                <a:spcPts val="480"/>
              </a:spcBef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Pseudogenes</a:t>
            </a:r>
            <a:endParaRPr dirty="0"/>
          </a:p>
          <a:p>
            <a:pPr marL="342900" indent="-190500">
              <a:lnSpc>
                <a:spcPct val="100000"/>
              </a:lnSpc>
              <a:spcBef>
                <a:spcPts val="480"/>
              </a:spcBef>
              <a:buClr>
                <a:schemeClr val="dk1"/>
              </a:buClr>
              <a:buSzPts val="2400"/>
              <a:buNone/>
            </a:pP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indent="-342900">
              <a:lnSpc>
                <a:spcPct val="100000"/>
              </a:lnSpc>
              <a:spcBef>
                <a:spcPts val="480"/>
              </a:spcBef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Coding and non-coding variation</a:t>
            </a:r>
            <a:endParaRPr dirty="0"/>
          </a:p>
        </p:txBody>
      </p:sp>
      <p:sp>
        <p:nvSpPr>
          <p:cNvPr id="107" name="Google Shape;107;p15"/>
          <p:cNvSpPr/>
          <p:nvPr/>
        </p:nvSpPr>
        <p:spPr>
          <a:xfrm rot="10800000" flipH="1">
            <a:off x="1713576" y="1825964"/>
            <a:ext cx="2380733" cy="3709486"/>
          </a:xfrm>
          <a:prstGeom prst="triangle">
            <a:avLst>
              <a:gd name="adj" fmla="val 50000"/>
            </a:avLst>
          </a:prstGeom>
          <a:gradFill>
            <a:gsLst>
              <a:gs pos="0">
                <a:srgbClr val="007600"/>
              </a:gs>
              <a:gs pos="100000">
                <a:srgbClr val="00FF00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endParaRPr sz="2400">
              <a:solidFill>
                <a:schemeClr val="dk1"/>
              </a:solidFill>
              <a:latin typeface="Calibri" panose="020F0502020204030204" pitchFamily="34" charset="0"/>
              <a:ea typeface="Times New Roman"/>
              <a:cs typeface="Calibri" panose="020F0502020204030204" pitchFamily="34" charset="0"/>
              <a:sym typeface="Times New Roman"/>
            </a:endParaRPr>
          </a:p>
        </p:txBody>
      </p:sp>
      <p:sp>
        <p:nvSpPr>
          <p:cNvPr id="108" name="Google Shape;108;p15"/>
          <p:cNvSpPr txBox="1"/>
          <p:nvPr/>
        </p:nvSpPr>
        <p:spPr>
          <a:xfrm>
            <a:off x="1598730" y="1330424"/>
            <a:ext cx="2610427" cy="3693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>
              <a:buClr>
                <a:schemeClr val="dk1"/>
              </a:buClr>
              <a:buSzPts val="1800"/>
            </a:pPr>
            <a:r>
              <a:rPr lang="en-US" b="1" dirty="0">
                <a:solidFill>
                  <a:schemeClr val="dk1"/>
                </a:solidFill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Whole genomes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9" name="Google Shape;109;p15"/>
          <p:cNvSpPr txBox="1"/>
          <p:nvPr/>
        </p:nvSpPr>
        <p:spPr>
          <a:xfrm>
            <a:off x="1469637" y="5661685"/>
            <a:ext cx="2868612" cy="369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>
              <a:buClr>
                <a:schemeClr val="dk1"/>
              </a:buClr>
              <a:buSzPts val="1800"/>
            </a:pPr>
            <a:r>
              <a:rPr lang="en-US" b="1" dirty="0">
                <a:solidFill>
                  <a:schemeClr val="dk1"/>
                </a:solidFill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Single nucleotides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0" name="Google Shape;110;p15"/>
          <p:cNvSpPr txBox="1"/>
          <p:nvPr/>
        </p:nvSpPr>
        <p:spPr>
          <a:xfrm>
            <a:off x="0" y="0"/>
            <a:ext cx="12192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chemeClr val="dk2"/>
              </a:buClr>
              <a:buSzPts val="4400"/>
            </a:pPr>
            <a:r>
              <a:rPr lang="en-US" sz="3600" dirty="0">
                <a:latin typeface="Calibri"/>
                <a:ea typeface="Calibri"/>
                <a:cs typeface="Calibri"/>
                <a:sym typeface="Calibri"/>
              </a:rPr>
              <a:t>    Comparative Genomics</a:t>
            </a:r>
            <a:endParaRPr sz="3600" dirty="0"/>
          </a:p>
        </p:txBody>
      </p:sp>
    </p:spTree>
    <p:extLst>
      <p:ext uri="{BB962C8B-B14F-4D97-AF65-F5344CB8AC3E}">
        <p14:creationId xmlns:p14="http://schemas.microsoft.com/office/powerpoint/2010/main" val="8632243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6"/>
          <p:cNvSpPr txBox="1">
            <a:spLocks noGrp="1"/>
          </p:cNvSpPr>
          <p:nvPr>
            <p:ph type="body" idx="1"/>
          </p:nvPr>
        </p:nvSpPr>
        <p:spPr>
          <a:xfrm>
            <a:off x="1056583" y="1313960"/>
            <a:ext cx="11611376" cy="317695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342900" indent="-34290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800"/>
              <a:buFont typeface="Calibri"/>
              <a:buChar char="•"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Many resources exist for undertaking comparative genomic analyses</a:t>
            </a:r>
            <a:endParaRPr sz="2400" dirty="0"/>
          </a:p>
          <a:p>
            <a:pPr marL="742950" lvl="1" indent="-285750">
              <a:lnSpc>
                <a:spcPct val="100000"/>
              </a:lnSpc>
              <a:spcBef>
                <a:spcPts val="480"/>
              </a:spcBef>
              <a:buClr>
                <a:schemeClr val="dk1"/>
              </a:buClr>
              <a:buSzPts val="2400"/>
              <a:buFont typeface="Calibri"/>
              <a:buChar char="–"/>
            </a:pPr>
            <a:r>
              <a:rPr lang="en-US" sz="2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Databases</a:t>
            </a: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-US" sz="20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Genbank</a:t>
            </a: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Ensemble, MBGD…</a:t>
            </a:r>
            <a:endParaRPr sz="2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42950" lvl="1" indent="-285750">
              <a:lnSpc>
                <a:spcPct val="100000"/>
              </a:lnSpc>
              <a:spcBef>
                <a:spcPts val="480"/>
              </a:spcBef>
              <a:buSzPts val="2400"/>
              <a:buFont typeface="Calibri"/>
              <a:buChar char="–"/>
            </a:pPr>
            <a:r>
              <a:rPr lang="en-US" sz="2000" b="1" dirty="0">
                <a:latin typeface="Calibri"/>
                <a:ea typeface="Calibri"/>
                <a:cs typeface="Calibri"/>
                <a:sym typeface="Calibri"/>
              </a:rPr>
              <a:t>Datasets</a:t>
            </a: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: Metagenomic data, curated data, </a:t>
            </a:r>
            <a:r>
              <a:rPr lang="en-US" sz="2000" dirty="0" err="1">
                <a:latin typeface="Calibri"/>
                <a:ea typeface="Calibri"/>
                <a:cs typeface="Calibri"/>
                <a:sym typeface="Calibri"/>
              </a:rPr>
              <a:t>refseq</a:t>
            </a: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...</a:t>
            </a:r>
            <a:endParaRPr sz="2000" dirty="0">
              <a:latin typeface="Calibri"/>
              <a:ea typeface="Calibri"/>
              <a:cs typeface="Calibri"/>
              <a:sym typeface="Calibri"/>
            </a:endParaRPr>
          </a:p>
          <a:p>
            <a:pPr marL="742950" lvl="1" indent="-285750">
              <a:lnSpc>
                <a:spcPct val="100000"/>
              </a:lnSpc>
              <a:spcBef>
                <a:spcPts val="480"/>
              </a:spcBef>
              <a:buClr>
                <a:schemeClr val="dk1"/>
              </a:buClr>
              <a:buSzPts val="2400"/>
              <a:buFont typeface="Calibri"/>
              <a:buChar char="–"/>
            </a:pPr>
            <a:r>
              <a:rPr lang="en-US" sz="2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Dataset</a:t>
            </a:r>
            <a:r>
              <a:rPr lang="en-US" sz="2000" b="1" dirty="0">
                <a:latin typeface="Calibri"/>
                <a:ea typeface="Calibri"/>
                <a:cs typeface="Calibri"/>
                <a:sym typeface="Calibri"/>
              </a:rPr>
              <a:t> formats</a:t>
            </a: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-US" sz="20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fasta</a:t>
            </a: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GFF, VCF…</a:t>
            </a:r>
            <a:endParaRPr sz="2000" dirty="0"/>
          </a:p>
          <a:p>
            <a:pPr marL="742950" lvl="1" indent="-285750">
              <a:lnSpc>
                <a:spcPct val="100000"/>
              </a:lnSpc>
              <a:spcBef>
                <a:spcPts val="480"/>
              </a:spcBef>
              <a:buClr>
                <a:schemeClr val="dk1"/>
              </a:buClr>
              <a:buSzPts val="2400"/>
              <a:buFont typeface="Calibri"/>
              <a:buChar char="–"/>
            </a:pPr>
            <a:r>
              <a:rPr lang="en-US" sz="2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DNA similarity</a:t>
            </a: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BLAST</a:t>
            </a: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Mummer…</a:t>
            </a:r>
            <a:endParaRPr sz="2000" dirty="0"/>
          </a:p>
          <a:p>
            <a:pPr marL="742950" lvl="1" indent="-285750">
              <a:lnSpc>
                <a:spcPct val="100000"/>
              </a:lnSpc>
              <a:spcBef>
                <a:spcPts val="480"/>
              </a:spcBef>
              <a:buClr>
                <a:schemeClr val="dk1"/>
              </a:buClr>
              <a:buSzPts val="2400"/>
              <a:buFont typeface="Calibri"/>
              <a:buChar char="–"/>
            </a:pPr>
            <a:r>
              <a:rPr lang="en-US" sz="2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DNA composition</a:t>
            </a: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GC%, codon usage, </a:t>
            </a:r>
            <a:r>
              <a:rPr lang="en-US" sz="20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kmer</a:t>
            </a: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545DF7-2A1D-B84C-B83A-7065A390B6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1735" y="2902438"/>
            <a:ext cx="5501999" cy="3779715"/>
          </a:xfrm>
          <a:prstGeom prst="rect">
            <a:avLst/>
          </a:prstGeom>
        </p:spPr>
      </p:pic>
      <p:sp>
        <p:nvSpPr>
          <p:cNvPr id="7" name="Google Shape;110;p15">
            <a:extLst>
              <a:ext uri="{FF2B5EF4-FFF2-40B4-BE49-F238E27FC236}">
                <a16:creationId xmlns:a16="http://schemas.microsoft.com/office/drawing/2014/main" id="{8D1D006E-7DE6-4345-89DB-D59DFBAC49CD}"/>
              </a:ext>
            </a:extLst>
          </p:cNvPr>
          <p:cNvSpPr txBox="1"/>
          <p:nvPr/>
        </p:nvSpPr>
        <p:spPr>
          <a:xfrm>
            <a:off x="0" y="0"/>
            <a:ext cx="12192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chemeClr val="dk2"/>
              </a:buClr>
              <a:buSzPts val="4400"/>
            </a:pPr>
            <a:r>
              <a:rPr lang="en-US" sz="3600" dirty="0">
                <a:latin typeface="Calibri"/>
                <a:ea typeface="Calibri"/>
                <a:cs typeface="Calibri"/>
                <a:sym typeface="Calibri"/>
              </a:rPr>
              <a:t>    Resources and tools</a:t>
            </a:r>
            <a:endParaRPr sz="3600" dirty="0"/>
          </a:p>
        </p:txBody>
      </p:sp>
    </p:spTree>
    <p:extLst>
      <p:ext uri="{BB962C8B-B14F-4D97-AF65-F5344CB8AC3E}">
        <p14:creationId xmlns:p14="http://schemas.microsoft.com/office/powerpoint/2010/main" val="39852463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71812" y="2958363"/>
            <a:ext cx="6032500" cy="129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24000" y="4830026"/>
            <a:ext cx="9144000" cy="1392237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7"/>
          <p:cNvSpPr txBox="1"/>
          <p:nvPr/>
        </p:nvSpPr>
        <p:spPr>
          <a:xfrm>
            <a:off x="1992313" y="2742463"/>
            <a:ext cx="954087" cy="461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chemeClr val="dk1"/>
              </a:buClr>
              <a:buSzPts val="2400"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BLAST</a:t>
            </a:r>
            <a:endParaRPr dirty="0"/>
          </a:p>
        </p:txBody>
      </p:sp>
      <p:sp>
        <p:nvSpPr>
          <p:cNvPr id="124" name="Google Shape;124;p17"/>
          <p:cNvSpPr txBox="1"/>
          <p:nvPr/>
        </p:nvSpPr>
        <p:spPr>
          <a:xfrm>
            <a:off x="1774826" y="4326788"/>
            <a:ext cx="1144587" cy="461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chemeClr val="dk1"/>
              </a:buClr>
              <a:buSzPts val="2400"/>
            </a:pP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nucmer</a:t>
            </a:r>
            <a:endParaRPr dirty="0"/>
          </a:p>
        </p:txBody>
      </p:sp>
      <p:sp>
        <p:nvSpPr>
          <p:cNvPr id="8" name="Google Shape;116;p16">
            <a:extLst>
              <a:ext uri="{FF2B5EF4-FFF2-40B4-BE49-F238E27FC236}">
                <a16:creationId xmlns:a16="http://schemas.microsoft.com/office/drawing/2014/main" id="{13884FC3-691E-E841-B87A-BC2E3A15E491}"/>
              </a:ext>
            </a:extLst>
          </p:cNvPr>
          <p:cNvSpPr txBox="1">
            <a:spLocks/>
          </p:cNvSpPr>
          <p:nvPr/>
        </p:nvSpPr>
        <p:spPr>
          <a:xfrm>
            <a:off x="979209" y="1384300"/>
            <a:ext cx="10260877" cy="1143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00000"/>
              </a:lnSpc>
              <a:spcBef>
                <a:spcPts val="560"/>
              </a:spcBef>
              <a:buClr>
                <a:schemeClr val="dk1"/>
              </a:buClr>
              <a:buSzPts val="2800"/>
              <a:buFont typeface="Calibri"/>
              <a:buChar char="•"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output of these resources &amp; tools is not easy to </a:t>
            </a: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visualise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/ </a:t>
            </a: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conceptualise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esp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for large datasets / whole genomes</a:t>
            </a:r>
            <a:endParaRPr lang="en-US" sz="2400" dirty="0"/>
          </a:p>
        </p:txBody>
      </p:sp>
      <p:sp>
        <p:nvSpPr>
          <p:cNvPr id="9" name="Google Shape;110;p15">
            <a:extLst>
              <a:ext uri="{FF2B5EF4-FFF2-40B4-BE49-F238E27FC236}">
                <a16:creationId xmlns:a16="http://schemas.microsoft.com/office/drawing/2014/main" id="{2EBE9FBA-0C1D-B542-953A-156D223C1A83}"/>
              </a:ext>
            </a:extLst>
          </p:cNvPr>
          <p:cNvSpPr txBox="1"/>
          <p:nvPr/>
        </p:nvSpPr>
        <p:spPr>
          <a:xfrm>
            <a:off x="0" y="0"/>
            <a:ext cx="12192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chemeClr val="dk2"/>
              </a:buClr>
              <a:buSzPts val="4400"/>
            </a:pPr>
            <a:r>
              <a:rPr lang="en-US" sz="3600" dirty="0">
                <a:latin typeface="Calibri"/>
                <a:ea typeface="Calibri"/>
                <a:cs typeface="Calibri"/>
                <a:sym typeface="Calibri"/>
              </a:rPr>
              <a:t>    Challenge: single gene to whole genome</a:t>
            </a:r>
            <a:endParaRPr sz="3600" dirty="0"/>
          </a:p>
        </p:txBody>
      </p:sp>
    </p:spTree>
    <p:extLst>
      <p:ext uri="{BB962C8B-B14F-4D97-AF65-F5344CB8AC3E}">
        <p14:creationId xmlns:p14="http://schemas.microsoft.com/office/powerpoint/2010/main" val="1662686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8"/>
          <p:cNvSpPr txBox="1">
            <a:spLocks noGrp="1"/>
          </p:cNvSpPr>
          <p:nvPr>
            <p:ph type="body" idx="1"/>
          </p:nvPr>
        </p:nvSpPr>
        <p:spPr>
          <a:xfrm>
            <a:off x="1208026" y="1385668"/>
            <a:ext cx="9750706" cy="4114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342900" indent="-34290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3200"/>
              <a:buFont typeface="Calibri"/>
              <a:buChar char="•"/>
            </a:pPr>
            <a:r>
              <a:rPr lang="en-GB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Interactive tools to visualise and compare two or more sequences and their annotations</a:t>
            </a:r>
            <a:endParaRPr lang="en-GB" sz="2400" dirty="0"/>
          </a:p>
          <a:p>
            <a:pPr marL="742950" lvl="1" indent="-285750">
              <a:lnSpc>
                <a:spcPct val="100000"/>
              </a:lnSpc>
              <a:spcBef>
                <a:spcPts val="560"/>
              </a:spcBef>
              <a:buClr>
                <a:schemeClr val="dk1"/>
              </a:buClr>
              <a:buSzPts val="2800"/>
              <a:buFont typeface="Calibri"/>
              <a:buChar char="–"/>
            </a:pPr>
            <a:r>
              <a:rPr lang="en-GB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Useful for whole genomes down to single genes</a:t>
            </a:r>
            <a:endParaRPr lang="en-GB" sz="2000" dirty="0"/>
          </a:p>
          <a:p>
            <a:pPr marL="342900" indent="-139700">
              <a:lnSpc>
                <a:spcPct val="100000"/>
              </a:lnSpc>
              <a:spcBef>
                <a:spcPts val="640"/>
              </a:spcBef>
              <a:buClr>
                <a:schemeClr val="dk1"/>
              </a:buClr>
              <a:buSzPts val="3200"/>
              <a:buNone/>
            </a:pPr>
            <a:endParaRPr lang="en-GB"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indent="-342900">
              <a:lnSpc>
                <a:spcPct val="100000"/>
              </a:lnSpc>
              <a:spcBef>
                <a:spcPts val="640"/>
              </a:spcBef>
              <a:buClr>
                <a:schemeClr val="dk1"/>
              </a:buClr>
              <a:buSzPts val="3200"/>
              <a:buFont typeface="Calibri"/>
              <a:buChar char="•"/>
            </a:pPr>
            <a:r>
              <a:rPr lang="en-GB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Based on, and builds upon, Artemis 	</a:t>
            </a:r>
            <a:endParaRPr lang="en-GB" sz="2400" dirty="0"/>
          </a:p>
          <a:p>
            <a:pPr marL="742950" lvl="1" indent="-285750">
              <a:lnSpc>
                <a:spcPct val="100000"/>
              </a:lnSpc>
              <a:spcBef>
                <a:spcPts val="560"/>
              </a:spcBef>
              <a:buClr>
                <a:schemeClr val="dk1"/>
              </a:buClr>
              <a:buSzPts val="2800"/>
              <a:buFont typeface="Calibri"/>
              <a:buChar char="–"/>
            </a:pPr>
            <a:r>
              <a:rPr lang="en-GB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Many of the functions learnt in Artemis are the same</a:t>
            </a:r>
          </a:p>
          <a:p>
            <a:pPr marL="342900" indent="-139700">
              <a:spcBef>
                <a:spcPts val="640"/>
              </a:spcBef>
              <a:buClr>
                <a:schemeClr val="dk1"/>
              </a:buClr>
              <a:buSzPts val="3200"/>
              <a:buNone/>
            </a:pPr>
            <a:endParaRPr lang="en-GB" sz="3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110;p15">
            <a:extLst>
              <a:ext uri="{FF2B5EF4-FFF2-40B4-BE49-F238E27FC236}">
                <a16:creationId xmlns:a16="http://schemas.microsoft.com/office/drawing/2014/main" id="{02F91E18-0940-674A-924E-7B7AAA61554A}"/>
              </a:ext>
            </a:extLst>
          </p:cNvPr>
          <p:cNvSpPr txBox="1"/>
          <p:nvPr/>
        </p:nvSpPr>
        <p:spPr>
          <a:xfrm>
            <a:off x="0" y="0"/>
            <a:ext cx="12192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chemeClr val="dk2"/>
              </a:buClr>
              <a:buSzPts val="4400"/>
            </a:pPr>
            <a:r>
              <a:rPr lang="en-US" sz="3600" dirty="0">
                <a:latin typeface="Calibri"/>
                <a:ea typeface="Calibri"/>
                <a:cs typeface="Calibri"/>
                <a:sym typeface="Calibri"/>
              </a:rPr>
              <a:t>    Artemis Comparison Tool (ACT)</a:t>
            </a:r>
            <a:endParaRPr sz="3600" dirty="0"/>
          </a:p>
        </p:txBody>
      </p:sp>
    </p:spTree>
    <p:extLst>
      <p:ext uri="{BB962C8B-B14F-4D97-AF65-F5344CB8AC3E}">
        <p14:creationId xmlns:p14="http://schemas.microsoft.com/office/powerpoint/2010/main" val="37374568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19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t="-4426" b="-4426"/>
          <a:stretch/>
        </p:blipFill>
        <p:spPr>
          <a:xfrm>
            <a:off x="2228778" y="1024377"/>
            <a:ext cx="7309118" cy="3869371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19"/>
          <p:cNvSpPr txBox="1"/>
          <p:nvPr/>
        </p:nvSpPr>
        <p:spPr>
          <a:xfrm>
            <a:off x="1255543" y="5009028"/>
            <a:ext cx="10750061" cy="1292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buClr>
                <a:schemeClr val="dk1"/>
              </a:buClr>
              <a:buSzPts val="2400"/>
              <a:buFont typeface="Calibri"/>
              <a:buChar char="-"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Freely available (</a:t>
            </a: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unix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mac, win)	</a:t>
            </a:r>
            <a:endParaRPr lang="en-US" sz="2400" dirty="0">
              <a:sym typeface="Calibri"/>
            </a:endParaRPr>
          </a:p>
          <a:p>
            <a:pPr>
              <a:buClr>
                <a:schemeClr val="dk1"/>
              </a:buClr>
              <a:buSzPts val="2400"/>
            </a:pP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-     </a:t>
            </a:r>
            <a:r>
              <a:rPr lang="en-US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WEB: </a:t>
            </a:r>
            <a:r>
              <a:rPr lang="en-US" u="sng" dirty="0">
                <a:solidFill>
                  <a:schemeClr val="hlink"/>
                </a:solidFill>
                <a:ea typeface="Times New Roman"/>
                <a:cs typeface="Times New Roman"/>
                <a:sym typeface="Times New Roman"/>
                <a:hlinkClick r:id="rId4"/>
              </a:rPr>
              <a:t>http://www.sanger.ac.uk/science/tools/artemis-comparison-tool-act</a:t>
            </a:r>
            <a:endParaRPr dirty="0"/>
          </a:p>
          <a:p>
            <a:pPr marL="1257300" lvl="2" indent="-342900">
              <a:buClr>
                <a:schemeClr val="dk1"/>
              </a:buClr>
              <a:buSzPts val="1800"/>
              <a:buFont typeface="Calibri"/>
              <a:buChar char="-"/>
            </a:pPr>
            <a:r>
              <a:rPr lang="en-US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MANUAL: </a:t>
            </a:r>
            <a:r>
              <a:rPr lang="en-US" u="sng" dirty="0">
                <a:solidFill>
                  <a:schemeClr val="hlink"/>
                </a:solidFill>
                <a:ea typeface="Times New Roman"/>
                <a:cs typeface="Times New Roman"/>
                <a:sym typeface="Times New Roman"/>
                <a:hlinkClick r:id="rId5"/>
              </a:rPr>
              <a:t>ftp://ftp.sanger.ac.uk/pub/resources/software/act/act.pdf</a:t>
            </a:r>
            <a:endParaRPr dirty="0"/>
          </a:p>
          <a:p>
            <a:pPr marL="1257300" lvl="2" indent="-342900">
              <a:buClr>
                <a:schemeClr val="dk1"/>
              </a:buClr>
              <a:buSzPts val="1800"/>
              <a:buFont typeface="Calibri"/>
              <a:buChar char="-"/>
            </a:pPr>
            <a:r>
              <a:rPr lang="en-US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PAPER: Carver et al. (2005) Bioinformatics. 21;16;3422-3</a:t>
            </a:r>
            <a:endParaRPr dirty="0"/>
          </a:p>
        </p:txBody>
      </p:sp>
      <p:sp>
        <p:nvSpPr>
          <p:cNvPr id="5" name="Google Shape;110;p15">
            <a:extLst>
              <a:ext uri="{FF2B5EF4-FFF2-40B4-BE49-F238E27FC236}">
                <a16:creationId xmlns:a16="http://schemas.microsoft.com/office/drawing/2014/main" id="{86F89749-2386-E746-9F21-B7BD40729ADA}"/>
              </a:ext>
            </a:extLst>
          </p:cNvPr>
          <p:cNvSpPr txBox="1"/>
          <p:nvPr/>
        </p:nvSpPr>
        <p:spPr>
          <a:xfrm>
            <a:off x="0" y="0"/>
            <a:ext cx="12192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chemeClr val="dk2"/>
              </a:buClr>
              <a:buSzPts val="4400"/>
            </a:pPr>
            <a:r>
              <a:rPr lang="en-US" sz="3600" dirty="0">
                <a:latin typeface="Calibri"/>
                <a:ea typeface="Calibri"/>
                <a:cs typeface="Calibri"/>
                <a:sym typeface="Calibri"/>
              </a:rPr>
              <a:t>    Where to find ACT?</a:t>
            </a:r>
            <a:endParaRPr sz="3600" dirty="0"/>
          </a:p>
        </p:txBody>
      </p:sp>
    </p:spTree>
    <p:extLst>
      <p:ext uri="{BB962C8B-B14F-4D97-AF65-F5344CB8AC3E}">
        <p14:creationId xmlns:p14="http://schemas.microsoft.com/office/powerpoint/2010/main" val="24440906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2164</TotalTime>
  <Words>1493</Words>
  <Application>Microsoft Macintosh PowerPoint</Application>
  <PresentationFormat>Widescreen</PresentationFormat>
  <Paragraphs>332</Paragraphs>
  <Slides>40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5" baseType="lpstr">
      <vt:lpstr>Arial</vt:lpstr>
      <vt:lpstr>Calibri</vt:lpstr>
      <vt:lpstr>Helvetica Neue</vt:lpstr>
      <vt:lpstr>Times New Roman</vt:lpstr>
      <vt:lpstr>Office Theme</vt:lpstr>
      <vt:lpstr>Parasite Genomics: Day 2</vt:lpstr>
      <vt:lpstr>Program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Genome sequencing is conceptually straight forward</vt:lpstr>
      <vt:lpstr>PowerPoint Presentation</vt:lpstr>
      <vt:lpstr> Sequencing genomes is easy, constructing good genomes is not</vt:lpstr>
      <vt:lpstr> Sequencing genomes is easy, constructing good genomes is not</vt:lpstr>
      <vt:lpstr> New technologies are making genome assembly easier</vt:lpstr>
      <vt:lpstr>     Repeats / polymorphic loci can break genomes</vt:lpstr>
      <vt:lpstr>      Long read / range sequencing is key to good genomes</vt:lpstr>
      <vt:lpstr> Parasite Genomics @ Sanger: 50 Helminth Genome Project</vt:lpstr>
      <vt:lpstr> Not all helminths, nor their assemblies, are created equal</vt:lpstr>
      <vt:lpstr>Chromosomal scale helminth assemblies</vt:lpstr>
      <vt:lpstr>Recipe for a good genome assembly</vt:lpstr>
      <vt:lpstr>What tool(s) should I use?</vt:lpstr>
      <vt:lpstr> Today: Assembly of a Schistosoma mansoni chromosome</vt:lpstr>
      <vt:lpstr>      Aims and workflow</vt:lpstr>
      <vt:lpstr>NOTE: Genome assembly is memory intensive!!!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Pathogen Genomics</dc:title>
  <cp:lastModifiedBy>Stephen Doyle</cp:lastModifiedBy>
  <cp:revision>13</cp:revision>
  <dcterms:modified xsi:type="dcterms:W3CDTF">2021-04-09T07:14:50Z</dcterms:modified>
</cp:coreProperties>
</file>